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69" r:id="rId6"/>
    <p:sldId id="259" r:id="rId7"/>
    <p:sldId id="260" r:id="rId8"/>
    <p:sldId id="262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21E39-1148-46F2-819C-6AF31C274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9374E-3CFC-436F-ABD0-9B52A4172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F071-E228-411F-977E-5D60CB5F9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9E39B-081A-42B0-AFF2-B7CC1308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BCB072-2374-455F-9037-A2CDBBD7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3B9F5-E1F4-4A82-8F15-6A6513FE4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BA961-7884-4782-A66C-63BA78B01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8D87C-9B33-4BB4-9BCB-902D554C4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3161A-D9B2-423D-853B-E7617D806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2AF2B-33C4-4011-89FA-55F8672AD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8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EDAB19-1710-4027-B65F-F1938E0460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2A824D-9AE7-4CC5-93E4-C137A587A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897C34-0DF1-4E2D-895E-1CF1389C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2E0D6-918E-4621-A8FA-F54C15785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B5B51-9FB8-4FC3-BC47-20023B8AB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5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AF40-943D-409E-ACC4-F5CC7A48F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E36D4-BA25-4CE0-BA59-BB6F00BE1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47BC4-FF21-4244-99D4-7AA7EF428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A7F0A-2AF8-4A1B-A8C2-7B1296C08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A9EA4-F576-4DD4-B2A4-84A8887E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1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C07BB-25DD-4132-8A14-42E454BF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21D16-A3B6-4ED7-9814-0BEF3E3F6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8B44B-7F46-4C6B-AB07-EDB3D3ADF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2FA9B-EB16-41C7-9EBC-5D945FA1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798F3-BBD1-4728-8419-CC7C1D8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71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E78AD-8A74-4492-8F69-D0322ECD8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B20E7-CCA9-4068-B0EB-E9920D11F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9A0F4A-92E0-4125-A09F-8546B89B6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10679-F4D2-4372-9842-C13325C13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168D4C-5F35-42C4-B0FA-CAB338421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D31B47-B301-4DD7-97D6-9B2D8EDDF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1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C6463-5284-4C54-9EAC-41233061F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A2BD2D-A4EF-4EEC-A950-ADC08927C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E0E1F-C7EC-40D4-904A-168967F9D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9C0BB8-6522-4BFD-8D8E-804D59F6E2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8AC830-1C09-47B4-A60D-E96335E09B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09CA6-9165-4413-B633-0355A7CE6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5B5BC5-A8F9-4A73-BF47-4B7F08A7E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E8078A-BEF9-4842-AACA-EB0B4FFC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91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3A00-E6A6-4D6C-B8EF-4E867E2E2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21AC3D-05DC-4A2F-9FA9-BDE7D4B1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35E2B2-1853-4F4F-83DD-E15F119B5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01DDDE-355F-4CB8-B1F5-A61CE2C96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32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165C0A-72B2-48B2-8031-0DEA5FC7B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20EBB3-9C19-415E-AE1F-A05BDD4F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8C5F-9B76-45F1-88AD-E7BA7E2C3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6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67AC3-5D0C-4803-AEC0-30A7B40E8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F03F7-97C4-4F33-A301-5BF786FFF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232253-4825-4E97-B513-A9081608B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891243-14A6-4C98-81C4-3B1D4D45A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E96C0-68C5-4C23-9842-A51CA9F8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0D091-3784-4550-80AD-314E1E40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27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11282-EC5F-4080-BF86-CB277C79A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C17300-C3A1-485D-9EC6-2786DF507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D8D6CC-EADA-4895-A913-D36CA5875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B6A816-70F9-4CE7-A2B0-82D574CE9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24D23-0B89-40B5-9ED9-222065B1F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BFB93-12F1-4DE2-B635-F330C8A7F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0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FB323D-6251-4987-8FC0-22E4E4E3A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4BCD5-1538-4F3F-A3BC-7FAE68829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CA21F9-45D1-4A69-9824-BFE7A0AD1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A2FDD-0440-4CFE-BD34-D81560ACBFDF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64210-67F2-4B93-BCF4-4D86F8A48B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077A-799D-4D94-92B5-8D80A357FC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2109A-D197-44A0-B900-A38D696E6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89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66A4-D490-4239-BBB6-214E6665FF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3237"/>
          </a:xfrm>
        </p:spPr>
        <p:txBody>
          <a:bodyPr>
            <a:normAutofit/>
          </a:bodyPr>
          <a:lstStyle/>
          <a:p>
            <a:r>
              <a:rPr lang="en-US" sz="4800" dirty="0"/>
              <a:t>Top 30 UTC Cases</a:t>
            </a:r>
            <a:br>
              <a:rPr lang="en-US" sz="4800" dirty="0"/>
            </a:br>
            <a:r>
              <a:rPr lang="en-US" sz="4800" dirty="0"/>
              <a:t>David M. English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69C927-9815-47E9-A673-17130146C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800350"/>
          </a:xfrm>
        </p:spPr>
        <p:txBody>
          <a:bodyPr>
            <a:noAutofit/>
          </a:bodyPr>
          <a:lstStyle/>
          <a:p>
            <a:r>
              <a:rPr lang="en-US" sz="3600" dirty="0"/>
              <a:t>St. Louis Estate Planning Council</a:t>
            </a:r>
          </a:p>
          <a:p>
            <a:r>
              <a:rPr lang="en-US" sz="3600" dirty="0"/>
              <a:t>December 7, 2020</a:t>
            </a:r>
          </a:p>
        </p:txBody>
      </p:sp>
    </p:spTree>
    <p:extLst>
      <p:ext uri="{BB962C8B-B14F-4D97-AF65-F5344CB8AC3E}">
        <p14:creationId xmlns:p14="http://schemas.microsoft.com/office/powerpoint/2010/main" val="3790242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4B1E-6963-4DE2-B9CB-62672F9A8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B0CE3-36F9-4384-AE4F-FA584F1F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21. Hamilton Living Trust, Ark. Sup. Ct. 2015, UTC Section 701, page 20 of outline</a:t>
            </a:r>
          </a:p>
          <a:p>
            <a:r>
              <a:rPr lang="en-US" dirty="0"/>
              <a:t>22. Davis v. U.S. Bank, Mo. Ct. App. 2007, UTC Section 706, page 21 of outline</a:t>
            </a:r>
          </a:p>
          <a:p>
            <a:r>
              <a:rPr lang="en-US" dirty="0"/>
              <a:t>23. In re Fenske, Neb. Sup. Ct. 2019, UTC Section 706, page 22 of outline</a:t>
            </a:r>
          </a:p>
          <a:p>
            <a:r>
              <a:rPr lang="en-US" dirty="0"/>
              <a:t>24. In re McKinney, Pa. Super. Ct 2013, UTC Section 706, page 23 of outline</a:t>
            </a:r>
          </a:p>
          <a:p>
            <a:r>
              <a:rPr lang="en-US" dirty="0"/>
              <a:t>25. William Dankworth Trust, Ohio Ct. App. 2014, UTC Section 708, page 24 of outline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267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C20C-F928-44CC-ADA3-263E1310A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17FC7-7447-484F-BEAA-4E2CB13D9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26. Betty Weldon Revocable Trust, Mo. Ct. App. 2007, UTC Section 802, page 25 of outline</a:t>
            </a:r>
          </a:p>
          <a:p>
            <a:r>
              <a:rPr lang="en-US" dirty="0"/>
              <a:t>27. Wilson v. Wilson, N.C. Ct App. 2010, UTC Section 813, page 25 of outline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75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E46AF-DE87-424C-A69A-772F0FD77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1F060-381B-4875-845C-11E017CF7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28. In re Gene Wild Revocable Trust, Mo. Ct. App. 2009, UTC Section 1004, page 26 of outline</a:t>
            </a:r>
          </a:p>
          <a:p>
            <a:r>
              <a:rPr lang="en-US" dirty="0"/>
              <a:t>29. In re Trust of Trimble, Iowa Sup. Ct. 2013, page 27 of outline</a:t>
            </a:r>
          </a:p>
          <a:p>
            <a:r>
              <a:rPr lang="en-US" dirty="0"/>
              <a:t>30. Meyers v. First Tennessee Bank, N.A., Tenn. Ct. App. 2016, UTC Section 1005, </a:t>
            </a:r>
            <a:r>
              <a:rPr lang="en-US"/>
              <a:t>page 27 </a:t>
            </a:r>
            <a:r>
              <a:rPr lang="en-US" dirty="0"/>
              <a:t>of outline</a:t>
            </a:r>
          </a:p>
        </p:txBody>
      </p:sp>
    </p:spTree>
    <p:extLst>
      <p:ext uri="{BB962C8B-B14F-4D97-AF65-F5344CB8AC3E}">
        <p14:creationId xmlns:p14="http://schemas.microsoft.com/office/powerpoint/2010/main" val="422300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6AEB1-7B3A-476C-A53A-4D3D3C054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E3D18-E48D-4856-8720-62F5FA251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UTC, which was completed in 2000, has been enacted to date in 34 states and in DC. The two most recent enacting states are Connecticut and Illinois.</a:t>
            </a:r>
          </a:p>
          <a:p>
            <a:r>
              <a:rPr lang="en-US" dirty="0"/>
              <a:t>This slide presentation lists 30 of the more significant court decisions applying the UTC. </a:t>
            </a:r>
          </a:p>
          <a:p>
            <a:r>
              <a:rPr lang="en-US" dirty="0"/>
              <a:t>This case list and the accompanying outline should be read with three thoughts in mine:</a:t>
            </a:r>
          </a:p>
          <a:p>
            <a:pPr lvl="1"/>
            <a:r>
              <a:rPr lang="en-US" dirty="0"/>
              <a:t>Many states have enacted bits and pieces of the UTC without enacting the entire Code. Cases interpreting those bits and pieces can be significant but are generally not included here</a:t>
            </a:r>
          </a:p>
          <a:p>
            <a:pPr lvl="1"/>
            <a:r>
              <a:rPr lang="en-US" dirty="0"/>
              <a:t>Some of the cases in the outline and on this list are interpreting UTC provisions that the enacting jurisdiction may have modified from the pure UTC</a:t>
            </a:r>
          </a:p>
          <a:p>
            <a:pPr lvl="1"/>
            <a:r>
              <a:rPr lang="en-US" dirty="0"/>
              <a:t>The comments to the UTC are cited in the case law as much as the statute</a:t>
            </a:r>
          </a:p>
        </p:txBody>
      </p:sp>
    </p:spTree>
    <p:extLst>
      <p:ext uri="{BB962C8B-B14F-4D97-AF65-F5344CB8AC3E}">
        <p14:creationId xmlns:p14="http://schemas.microsoft.com/office/powerpoint/2010/main" val="315765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916A3-1FFB-4786-B4CD-4EE7D7DF0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Article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09490-0AE3-4E3B-88C2-BF5CD82DA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1. Hardt v. Vitae Foundation, Inc., Mo. Ct. App. 2009, UTC Section 102, page 1 of outline</a:t>
            </a:r>
          </a:p>
          <a:p>
            <a:r>
              <a:rPr lang="en-US" sz="3200" dirty="0"/>
              <a:t>2. Hudson v. UMB Bank, N.A., Mo. Ct. App. 2014, UTC Section 107, page 1 of outline </a:t>
            </a:r>
          </a:p>
          <a:p>
            <a:r>
              <a:rPr lang="en-US" sz="3200" dirty="0"/>
              <a:t>3. Gibbons v. Anderson, Ark. Ct. App. 2019, UTC Section 111, page 2 of outline</a:t>
            </a:r>
          </a:p>
          <a:p>
            <a:r>
              <a:rPr lang="en-US" sz="3200" dirty="0"/>
              <a:t>4. Harvey ex rel. Gladden Cumberland Trust &amp; Investment Co., Tenn. Sup. Ct. 2017, UTC Section 111, page 3 of outline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8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E7AE8-DC9D-409F-8F3D-AE60906B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Article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C7195-654E-4DAE-B81D-B70F3A878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5. In re Trust Under Deed of </a:t>
            </a:r>
            <a:r>
              <a:rPr lang="en-US" sz="3200" dirty="0" err="1"/>
              <a:t>Kulig</a:t>
            </a:r>
            <a:r>
              <a:rPr lang="en-US" sz="3200" dirty="0"/>
              <a:t>, Pennsylvania Sup. Ct.  2017, UTC Section 112, page 4 of outline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090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397D7-1AFE-45B5-A530-75D740B0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Article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A8E7D-F52D-4281-B786-987B8C8D9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Betts v. </a:t>
            </a:r>
            <a:r>
              <a:rPr lang="en-US" dirty="0" err="1"/>
              <a:t>Gunlikson</a:t>
            </a:r>
            <a:r>
              <a:rPr lang="en-US" dirty="0"/>
              <a:t>, Mont. Sup. Ct. 2019, UTC Section 204, page 5 of outline</a:t>
            </a:r>
          </a:p>
        </p:txBody>
      </p:sp>
    </p:spTree>
    <p:extLst>
      <p:ext uri="{BB962C8B-B14F-4D97-AF65-F5344CB8AC3E}">
        <p14:creationId xmlns:p14="http://schemas.microsoft.com/office/powerpoint/2010/main" val="180964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8B6BF-B5DC-4DEE-AD3A-44F8611A5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Article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2D1D5-F4EB-4B0A-9823-79BCCB206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7. Hope Presbyterian Church, Oregon Sup. Ct. 2012, UTC Section 401, page 6 of outline</a:t>
            </a:r>
          </a:p>
          <a:p>
            <a:r>
              <a:rPr lang="en-US" dirty="0"/>
              <a:t>8. </a:t>
            </a:r>
            <a:r>
              <a:rPr lang="en-US" dirty="0" err="1"/>
              <a:t>LeGassick</a:t>
            </a:r>
            <a:r>
              <a:rPr lang="en-US" dirty="0"/>
              <a:t> v. University of Michigan Regents, Mich. Ct. App. 2019, UTC Section 405, page 7 of outline</a:t>
            </a:r>
          </a:p>
          <a:p>
            <a:r>
              <a:rPr lang="en-US" dirty="0"/>
              <a:t>9. In re </a:t>
            </a:r>
            <a:r>
              <a:rPr lang="en-US" dirty="0" err="1"/>
              <a:t>Mardigian</a:t>
            </a:r>
            <a:r>
              <a:rPr lang="en-US" dirty="0"/>
              <a:t> Estate, Mich. Sup. Ct. 2018, UTC Section 406, page 9 of outline</a:t>
            </a:r>
          </a:p>
          <a:p>
            <a:r>
              <a:rPr lang="en-US" dirty="0"/>
              <a:t>10. In re </a:t>
            </a:r>
            <a:r>
              <a:rPr lang="en-US" dirty="0" err="1"/>
              <a:t>Passarelli</a:t>
            </a:r>
            <a:r>
              <a:rPr lang="en-US" dirty="0"/>
              <a:t> Family Trust, Pa. Superior Ct. 2019, UTC Section 406, page 10 of outline</a:t>
            </a:r>
          </a:p>
          <a:p>
            <a:r>
              <a:rPr lang="en-US" dirty="0"/>
              <a:t>11. Horgan v. </a:t>
            </a:r>
            <a:r>
              <a:rPr lang="en-US" dirty="0" err="1"/>
              <a:t>Cosden</a:t>
            </a:r>
            <a:r>
              <a:rPr lang="en-US" dirty="0"/>
              <a:t>, Fla. Dist. Ct. App. 2018, UTC Section 410, page 11 of outline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42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E2AA8-40B5-409D-8CF0-B4E1870B0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UTC Article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B77C0-DBB9-4C91-AC14-94FD17B4E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12. In re Estate of Somers, Kan. Sup. Ct. 2004, UTC Section 412, page 12 of outline</a:t>
            </a:r>
          </a:p>
          <a:p>
            <a:r>
              <a:rPr lang="en-US" dirty="0"/>
              <a:t>13. </a:t>
            </a:r>
            <a:r>
              <a:rPr lang="en-US" dirty="0" err="1"/>
              <a:t>Frakes</a:t>
            </a:r>
            <a:r>
              <a:rPr lang="en-US" dirty="0"/>
              <a:t> v. Nay, Oregon Ct. App. 2015, UTC Section 415, page 12 of outline</a:t>
            </a:r>
          </a:p>
          <a:p>
            <a:r>
              <a:rPr lang="en-US" dirty="0"/>
              <a:t>14. Millstein v. Millstein, Ohio Ct. App. 2018, UTC Sections 415, 813, page 13 of outline</a:t>
            </a:r>
          </a:p>
          <a:p>
            <a:r>
              <a:rPr lang="en-US" dirty="0"/>
              <a:t>15. </a:t>
            </a:r>
            <a:r>
              <a:rPr lang="en-US" dirty="0" err="1"/>
              <a:t>Keybank</a:t>
            </a:r>
            <a:r>
              <a:rPr lang="en-US" dirty="0"/>
              <a:t> N.A. v. </a:t>
            </a:r>
            <a:r>
              <a:rPr lang="en-US" dirty="0" err="1"/>
              <a:t>Thalman</a:t>
            </a:r>
            <a:r>
              <a:rPr lang="en-US" dirty="0"/>
              <a:t>, Ohio Ct. App. 2016, UTC Section 417, page 14 of outline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0B694-9817-415B-A98C-10A971D4F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097D7-A12D-4FA3-816C-69AB91F5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16. </a:t>
            </a:r>
            <a:r>
              <a:rPr lang="en-US" dirty="0" err="1"/>
              <a:t>Pfannenstiehl</a:t>
            </a:r>
            <a:r>
              <a:rPr lang="en-US" dirty="0"/>
              <a:t> v. </a:t>
            </a:r>
            <a:r>
              <a:rPr lang="en-US" dirty="0" err="1"/>
              <a:t>Pfannenstiehl</a:t>
            </a:r>
            <a:r>
              <a:rPr lang="en-US" dirty="0"/>
              <a:t>, Mass. Supreme Court 2016, UTC Article 5, page 16 of outline</a:t>
            </a:r>
          </a:p>
          <a:p>
            <a:r>
              <a:rPr lang="en-US" dirty="0"/>
              <a:t>17. In re Tait, Bankruptcy Court S.D. Ala. 2008, UTC Article 5, page 17 of outline</a:t>
            </a:r>
          </a:p>
        </p:txBody>
      </p:sp>
    </p:spTree>
    <p:extLst>
      <p:ext uri="{BB962C8B-B14F-4D97-AF65-F5344CB8AC3E}">
        <p14:creationId xmlns:p14="http://schemas.microsoft.com/office/powerpoint/2010/main" val="873070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49B17-CE39-412F-9FD2-A2FE6E8B0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1BCAF-42A9-4436-BA26-114791DAF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18. Glass v. SunTrust Bank, Tenn. Ct. App. 2016, UTC Section 602, page 18 of outline</a:t>
            </a:r>
          </a:p>
          <a:p>
            <a:r>
              <a:rPr lang="en-US" dirty="0"/>
              <a:t>19. In re Hoisington Living Trust, Tenn. Ct. App. 2017, UTC Section 602, page 19 of outline</a:t>
            </a:r>
          </a:p>
          <a:p>
            <a:r>
              <a:rPr lang="en-US" dirty="0"/>
              <a:t>20. Ex </a:t>
            </a:r>
            <a:r>
              <a:rPr lang="en-US" dirty="0" err="1"/>
              <a:t>parte</a:t>
            </a:r>
            <a:r>
              <a:rPr lang="en-US" dirty="0"/>
              <a:t> Synovus Trust, Alabama Supreme Court 2009, UTC Section 603, page 20 of outline</a:t>
            </a:r>
          </a:p>
        </p:txBody>
      </p:sp>
    </p:spTree>
    <p:extLst>
      <p:ext uri="{BB962C8B-B14F-4D97-AF65-F5344CB8AC3E}">
        <p14:creationId xmlns:p14="http://schemas.microsoft.com/office/powerpoint/2010/main" val="745697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895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Top 30 UTC Cases David M. English</vt:lpstr>
      <vt:lpstr>Introduction</vt:lpstr>
      <vt:lpstr>UTC Article 1</vt:lpstr>
      <vt:lpstr>UTC Article 1</vt:lpstr>
      <vt:lpstr>UTC Article 2</vt:lpstr>
      <vt:lpstr>UTC Article 4</vt:lpstr>
      <vt:lpstr>UTC Article 4</vt:lpstr>
      <vt:lpstr>Article 5</vt:lpstr>
      <vt:lpstr>Article 6</vt:lpstr>
      <vt:lpstr>Article 7</vt:lpstr>
      <vt:lpstr>Article 8</vt:lpstr>
      <vt:lpstr>Article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40 UTC Cases David M. English</dc:title>
  <dc:creator>English_DA</dc:creator>
  <cp:lastModifiedBy>joan hecker</cp:lastModifiedBy>
  <cp:revision>26</cp:revision>
  <dcterms:created xsi:type="dcterms:W3CDTF">2019-08-27T03:15:09Z</dcterms:created>
  <dcterms:modified xsi:type="dcterms:W3CDTF">2020-12-05T13:51:02Z</dcterms:modified>
</cp:coreProperties>
</file>