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7" r:id="rId2"/>
    <p:sldId id="258" r:id="rId3"/>
    <p:sldId id="367" r:id="rId4"/>
    <p:sldId id="457" r:id="rId5"/>
    <p:sldId id="259" r:id="rId6"/>
    <p:sldId id="470" r:id="rId7"/>
    <p:sldId id="467" r:id="rId8"/>
    <p:sldId id="468" r:id="rId9"/>
    <p:sldId id="469" r:id="rId10"/>
    <p:sldId id="471" r:id="rId11"/>
    <p:sldId id="472" r:id="rId12"/>
    <p:sldId id="474" r:id="rId13"/>
    <p:sldId id="458" r:id="rId14"/>
    <p:sldId id="475" r:id="rId15"/>
    <p:sldId id="398" r:id="rId16"/>
    <p:sldId id="399" r:id="rId17"/>
    <p:sldId id="451" r:id="rId18"/>
    <p:sldId id="400" r:id="rId19"/>
    <p:sldId id="401" r:id="rId20"/>
    <p:sldId id="459" r:id="rId21"/>
    <p:sldId id="460" r:id="rId22"/>
    <p:sldId id="452" r:id="rId23"/>
    <p:sldId id="404" r:id="rId24"/>
    <p:sldId id="403" r:id="rId25"/>
    <p:sldId id="405" r:id="rId26"/>
    <p:sldId id="463" r:id="rId27"/>
    <p:sldId id="464" r:id="rId28"/>
    <p:sldId id="465" r:id="rId29"/>
    <p:sldId id="461" r:id="rId30"/>
    <p:sldId id="453" r:id="rId31"/>
    <p:sldId id="462" r:id="rId32"/>
    <p:sldId id="358" r:id="rId33"/>
    <p:sldId id="366" r:id="rId34"/>
    <p:sldId id="368" r:id="rId35"/>
    <p:sldId id="476" r:id="rId3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76" d="100"/>
          <a:sy n="76" d="100"/>
        </p:scale>
        <p:origin x="1452" y="90"/>
      </p:cViewPr>
      <p:guideLst/>
    </p:cSldViewPr>
  </p:slideViewPr>
  <p:notesTextViewPr>
    <p:cViewPr>
      <p:scale>
        <a:sx n="1" d="1"/>
        <a:sy n="1" d="1"/>
      </p:scale>
      <p:origin x="0" y="0"/>
    </p:cViewPr>
  </p:notesTextViewPr>
  <p:sorterViewPr>
    <p:cViewPr varScale="1">
      <p:scale>
        <a:sx n="1" d="1"/>
        <a:sy n="1" d="1"/>
      </p:scale>
      <p:origin x="0" y="-19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884781E9-CDD0-4E02-9410-F6445BDC2181}" type="datetimeFigureOut">
              <a:rPr lang="en-US" smtClean="0"/>
              <a:t>1/24/2021</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6DADD791-0A8E-435C-AD80-04A0651B9F63}" type="slidenum">
              <a:rPr lang="en-US" smtClean="0"/>
              <a:t>‹#›</a:t>
            </a:fld>
            <a:endParaRPr lang="en-US"/>
          </a:p>
        </p:txBody>
      </p:sp>
    </p:spTree>
    <p:extLst>
      <p:ext uri="{BB962C8B-B14F-4D97-AF65-F5344CB8AC3E}">
        <p14:creationId xmlns:p14="http://schemas.microsoft.com/office/powerpoint/2010/main" val="1930618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3B908D9B-B866-467A-9BAA-D2F3F2EE76DF}" type="datetimeFigureOut">
              <a:rPr lang="en-US" smtClean="0"/>
              <a:t>1/24/2021</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894EFF08-9151-4D4B-BDE1-4C961633D87D}" type="slidenum">
              <a:rPr lang="en-US" smtClean="0"/>
              <a:t>‹#›</a:t>
            </a:fld>
            <a:endParaRPr lang="en-US"/>
          </a:p>
        </p:txBody>
      </p:sp>
    </p:spTree>
    <p:extLst>
      <p:ext uri="{BB962C8B-B14F-4D97-AF65-F5344CB8AC3E}">
        <p14:creationId xmlns:p14="http://schemas.microsoft.com/office/powerpoint/2010/main" val="262883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57256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471101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400620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303129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3"/>
            <a:ext cx="7772400" cy="1066799"/>
          </a:xfrm>
          <a:noFill/>
        </p:spPr>
        <p:txBody>
          <a:bodyPr/>
          <a:lstStyle>
            <a:lvl1pPr>
              <a:defRPr>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2819400"/>
            <a:ext cx="6400800" cy="685800"/>
          </a:xfrm>
        </p:spPr>
        <p:txBody>
          <a:bodyPr/>
          <a:lstStyle>
            <a:lvl1pPr marL="0" indent="0" algn="ctr">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153849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B20177-0B26-4726-9FA9-6ED2AE019D12}" type="datetimeFigureOut">
              <a:rPr lang="en-US" smtClean="0"/>
              <a:t>1/24/2021</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a:p>
        </p:txBody>
      </p:sp>
    </p:spTree>
    <p:extLst>
      <p:ext uri="{BB962C8B-B14F-4D97-AF65-F5344CB8AC3E}">
        <p14:creationId xmlns:p14="http://schemas.microsoft.com/office/powerpoint/2010/main" val="518379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B20177-0B26-4726-9FA9-6ED2AE019D12}" type="datetimeFigureOut">
              <a:rPr lang="en-US" smtClean="0"/>
              <a:t>1/24/2021</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a:p>
        </p:txBody>
      </p:sp>
    </p:spTree>
    <p:extLst>
      <p:ext uri="{BB962C8B-B14F-4D97-AF65-F5344CB8AC3E}">
        <p14:creationId xmlns:p14="http://schemas.microsoft.com/office/powerpoint/2010/main" val="1711587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B20177-0B26-4726-9FA9-6ED2AE019D12}" type="datetimeFigureOut">
              <a:rPr lang="en-US" smtClean="0"/>
              <a:t>1/24/2021</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dirty="0"/>
          </a:p>
        </p:txBody>
      </p:sp>
    </p:spTree>
    <p:extLst>
      <p:ext uri="{BB962C8B-B14F-4D97-AF65-F5344CB8AC3E}">
        <p14:creationId xmlns:p14="http://schemas.microsoft.com/office/powerpoint/2010/main" val="1409383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B20177-0B26-4726-9FA9-6ED2AE019D12}" type="datetimeFigureOut">
              <a:rPr lang="en-US" smtClean="0"/>
              <a:t>1/24/2021</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a:p>
        </p:txBody>
      </p:sp>
    </p:spTree>
    <p:extLst>
      <p:ext uri="{BB962C8B-B14F-4D97-AF65-F5344CB8AC3E}">
        <p14:creationId xmlns:p14="http://schemas.microsoft.com/office/powerpoint/2010/main" val="248634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B20177-0B26-4726-9FA9-6ED2AE019D12}" type="datetimeFigureOut">
              <a:rPr lang="en-US" smtClean="0"/>
              <a:t>1/24/2021</a:t>
            </a:fld>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a:p>
        </p:txBody>
      </p:sp>
    </p:spTree>
    <p:extLst>
      <p:ext uri="{BB962C8B-B14F-4D97-AF65-F5344CB8AC3E}">
        <p14:creationId xmlns:p14="http://schemas.microsoft.com/office/powerpoint/2010/main" val="2349081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B20177-0B26-4726-9FA9-6ED2AE019D12}" type="datetimeFigureOut">
              <a:rPr lang="en-US" smtClean="0"/>
              <a:t>1/24/2021</a:t>
            </a:fld>
            <a:endParaRPr lang="en-US"/>
          </a:p>
        </p:txBody>
      </p:sp>
      <p:sp>
        <p:nvSpPr>
          <p:cNvPr id="8" name="Footer Placeholder 7"/>
          <p:cNvSpPr>
            <a:spLocks noGrp="1"/>
          </p:cNvSpPr>
          <p:nvPr>
            <p:ph type="ftr" sz="quarter" idx="11"/>
          </p:nvPr>
        </p:nvSpPr>
        <p:spPr>
          <a:xfrm>
            <a:off x="3124200" y="6356352"/>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a:p>
        </p:txBody>
      </p:sp>
    </p:spTree>
    <p:extLst>
      <p:ext uri="{BB962C8B-B14F-4D97-AF65-F5344CB8AC3E}">
        <p14:creationId xmlns:p14="http://schemas.microsoft.com/office/powerpoint/2010/main" val="2281170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B20177-0B26-4726-9FA9-6ED2AE019D12}" type="datetimeFigureOut">
              <a:rPr lang="en-US" smtClean="0"/>
              <a:t>1/24/2021</a:t>
            </a:fld>
            <a:endParaRPr lang="en-US"/>
          </a:p>
        </p:txBody>
      </p:sp>
      <p:sp>
        <p:nvSpPr>
          <p:cNvPr id="4" name="Footer Placeholder 3"/>
          <p:cNvSpPr>
            <a:spLocks noGrp="1"/>
          </p:cNvSpPr>
          <p:nvPr>
            <p:ph type="ftr" sz="quarter" idx="11"/>
          </p:nvPr>
        </p:nvSpPr>
        <p:spPr>
          <a:xfrm>
            <a:off x="3124200" y="6356352"/>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a:p>
        </p:txBody>
      </p:sp>
    </p:spTree>
    <p:extLst>
      <p:ext uri="{BB962C8B-B14F-4D97-AF65-F5344CB8AC3E}">
        <p14:creationId xmlns:p14="http://schemas.microsoft.com/office/powerpoint/2010/main" val="258043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B20177-0B26-4726-9FA9-6ED2AE019D12}" type="datetimeFigureOut">
              <a:rPr lang="en-US" smtClean="0"/>
              <a:t>1/24/2021</a:t>
            </a:fld>
            <a:endParaRPr lang="en-US"/>
          </a:p>
        </p:txBody>
      </p:sp>
      <p:sp>
        <p:nvSpPr>
          <p:cNvPr id="3" name="Footer Placeholder 2"/>
          <p:cNvSpPr>
            <a:spLocks noGrp="1"/>
          </p:cNvSpPr>
          <p:nvPr>
            <p:ph type="ftr" sz="quarter" idx="11"/>
          </p:nvPr>
        </p:nvSpPr>
        <p:spPr>
          <a:xfrm>
            <a:off x="3124200" y="6356352"/>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a:p>
        </p:txBody>
      </p:sp>
    </p:spTree>
    <p:extLst>
      <p:ext uri="{BB962C8B-B14F-4D97-AF65-F5344CB8AC3E}">
        <p14:creationId xmlns:p14="http://schemas.microsoft.com/office/powerpoint/2010/main" val="1588804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E8B20177-0B26-4726-9FA9-6ED2AE019D12}" type="datetimeFigureOut">
              <a:rPr lang="en-US" smtClean="0"/>
              <a:t>1/24/2021</a:t>
            </a:fld>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a:p>
        </p:txBody>
      </p:sp>
    </p:spTree>
    <p:extLst>
      <p:ext uri="{BB962C8B-B14F-4D97-AF65-F5344CB8AC3E}">
        <p14:creationId xmlns:p14="http://schemas.microsoft.com/office/powerpoint/2010/main" val="273750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E8B20177-0B26-4726-9FA9-6ED2AE019D12}" type="datetimeFigureOut">
              <a:rPr lang="en-US" smtClean="0"/>
              <a:t>1/24/2021</a:t>
            </a:fld>
            <a:endParaRPr lang="en-US"/>
          </a:p>
        </p:txBody>
      </p:sp>
      <p:sp>
        <p:nvSpPr>
          <p:cNvPr id="6" name="Footer Placeholder 5"/>
          <p:cNvSpPr>
            <a:spLocks noGrp="1"/>
          </p:cNvSpPr>
          <p:nvPr>
            <p:ph type="ftr" sz="quarter" idx="11"/>
          </p:nvPr>
        </p:nvSpPr>
        <p:spPr>
          <a:xfrm>
            <a:off x="3124200" y="6356352"/>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ADF65840-5E59-4CFE-94D1-DBD426808494}" type="slidenum">
              <a:rPr lang="en-US" smtClean="0"/>
              <a:t>‹#›</a:t>
            </a:fld>
            <a:endParaRPr lang="en-US"/>
          </a:p>
        </p:txBody>
      </p:sp>
    </p:spTree>
    <p:extLst>
      <p:ext uri="{BB962C8B-B14F-4D97-AF65-F5344CB8AC3E}">
        <p14:creationId xmlns:p14="http://schemas.microsoft.com/office/powerpoint/2010/main" val="2875258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95400" y="152400"/>
            <a:ext cx="7391400" cy="8382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1"/>
            <a:ext cx="6248400" cy="4419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010401" y="6400802"/>
            <a:ext cx="2031765"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8B20177-0B26-4726-9FA9-6ED2AE019D12}" type="datetimeFigureOut">
              <a:rPr lang="en-US" smtClean="0"/>
              <a:t>1/24/2021</a:t>
            </a:fld>
            <a:endParaRPr lang="en-US"/>
          </a:p>
        </p:txBody>
      </p:sp>
    </p:spTree>
    <p:extLst>
      <p:ext uri="{BB962C8B-B14F-4D97-AF65-F5344CB8AC3E}">
        <p14:creationId xmlns:p14="http://schemas.microsoft.com/office/powerpoint/2010/main" val="25157041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spcBef>
          <a:spcPct val="0"/>
        </a:spcBef>
        <a:buNone/>
        <a:defRPr sz="3300" kern="1200">
          <a:solidFill>
            <a:schemeClr val="bg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304800" y="4493342"/>
            <a:ext cx="4286865" cy="1526458"/>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fontAlgn="auto">
              <a:spcBef>
                <a:spcPts val="0"/>
              </a:spcBef>
              <a:spcAft>
                <a:spcPts val="0"/>
              </a:spcAft>
              <a:defRPr/>
            </a:pPr>
            <a:r>
              <a:rPr lang="en-US" sz="2000" b="1" cap="small" dirty="0">
                <a:ln w="6350">
                  <a:noFill/>
                </a:ln>
                <a:solidFill>
                  <a:srgbClr val="87251B"/>
                </a:solidFill>
                <a:effectLst>
                  <a:outerShdw sx="1000" sy="1000" algn="tl" rotWithShape="0">
                    <a:srgbClr val="000000"/>
                  </a:outerShdw>
                </a:effectLst>
                <a:latin typeface="+mj-lt"/>
                <a:ea typeface="+mj-ea"/>
                <a:cs typeface="+mj-cs"/>
              </a:rPr>
              <a:t>Steven B. Gorin, CPA, JD, CGMA</a:t>
            </a:r>
          </a:p>
          <a:p>
            <a:pPr algn="l" fontAlgn="auto">
              <a:spcBef>
                <a:spcPts val="0"/>
              </a:spcBef>
              <a:spcAft>
                <a:spcPts val="0"/>
              </a:spcAft>
              <a:defRPr/>
            </a:pPr>
            <a:r>
              <a:rPr lang="en-US" sz="2000" b="1" cap="small" dirty="0">
                <a:ln w="6350">
                  <a:noFill/>
                </a:ln>
                <a:solidFill>
                  <a:srgbClr val="87251B"/>
                </a:solidFill>
                <a:effectLst>
                  <a:outerShdw sx="1000" sy="1000" algn="tl" rotWithShape="0">
                    <a:srgbClr val="000000"/>
                  </a:outerShdw>
                </a:effectLst>
                <a:latin typeface="+mj-lt"/>
                <a:ea typeface="+mj-ea"/>
                <a:cs typeface="+mj-cs"/>
              </a:rPr>
              <a:t>Thompson Coburn LLP</a:t>
            </a:r>
          </a:p>
          <a:p>
            <a:pPr algn="l" fontAlgn="auto">
              <a:spcAft>
                <a:spcPts val="0"/>
              </a:spcAft>
              <a:defRPr/>
            </a:pPr>
            <a:r>
              <a:rPr lang="en-US" sz="1400" dirty="0">
                <a:ln w="6350">
                  <a:noFill/>
                </a:ln>
                <a:solidFill>
                  <a:srgbClr val="87251B"/>
                </a:solidFill>
                <a:effectLst>
                  <a:outerShdw sx="1000" sy="1000" algn="tl" rotWithShape="0">
                    <a:srgbClr val="000000"/>
                  </a:outerShdw>
                </a:effectLst>
                <a:latin typeface="+mj-lt"/>
                <a:ea typeface="+mj-ea"/>
                <a:cs typeface="+mj-cs"/>
              </a:rPr>
              <a:t>sgorin@thompsoncoburn.com</a:t>
            </a:r>
          </a:p>
          <a:p>
            <a:pPr algn="l" fontAlgn="auto">
              <a:spcAft>
                <a:spcPts val="0"/>
              </a:spcAft>
              <a:defRPr/>
            </a:pPr>
            <a:r>
              <a:rPr lang="en-US" sz="1400" dirty="0">
                <a:ln w="6350">
                  <a:noFill/>
                </a:ln>
                <a:solidFill>
                  <a:srgbClr val="87251B"/>
                </a:solidFill>
                <a:effectLst>
                  <a:outerShdw sx="1000" sy="1000" algn="tl" rotWithShape="0">
                    <a:srgbClr val="000000"/>
                  </a:outerShdw>
                </a:effectLst>
                <a:latin typeface="+mj-lt"/>
                <a:ea typeface="+mj-ea"/>
                <a:cs typeface="+mj-cs"/>
              </a:rPr>
              <a:t>314-552-6151</a:t>
            </a:r>
          </a:p>
          <a:p>
            <a:pPr algn="l" fontAlgn="auto">
              <a:spcAft>
                <a:spcPts val="0"/>
              </a:spcAft>
              <a:defRPr/>
            </a:pPr>
            <a:r>
              <a:rPr lang="en-US" sz="800" dirty="0">
                <a:ln w="6350">
                  <a:noFill/>
                </a:ln>
                <a:solidFill>
                  <a:srgbClr val="87251B"/>
                </a:solidFill>
                <a:effectLst>
                  <a:outerShdw sx="1000" sy="1000" algn="tl" rotWithShape="0">
                    <a:srgbClr val="000000"/>
                  </a:outerShdw>
                </a:effectLst>
                <a:latin typeface="+mj-lt"/>
                <a:ea typeface="+mj-ea"/>
                <a:cs typeface="+mj-cs"/>
              </a:rPr>
              <a:t>9909261</a:t>
            </a:r>
          </a:p>
        </p:txBody>
      </p:sp>
      <p:sp>
        <p:nvSpPr>
          <p:cNvPr id="6" name="Subtitle 2"/>
          <p:cNvSpPr txBox="1">
            <a:spLocks/>
          </p:cNvSpPr>
          <p:nvPr/>
        </p:nvSpPr>
        <p:spPr>
          <a:xfrm>
            <a:off x="457200" y="5181600"/>
            <a:ext cx="3998913" cy="990600"/>
          </a:xfrm>
          <a:prstGeom prst="rect">
            <a:avLst/>
          </a:prstGeom>
        </p:spPr>
        <p:txBody>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fontAlgn="auto">
              <a:spcBef>
                <a:spcPts val="0"/>
              </a:spcBef>
              <a:spcAft>
                <a:spcPts val="0"/>
              </a:spcAft>
              <a:defRPr/>
            </a:pPr>
            <a:endParaRPr lang="en-US" sz="1800" b="1" dirty="0">
              <a:solidFill>
                <a:schemeClr val="tx1"/>
              </a:solidFill>
              <a:latin typeface="Lucida Sans" panose="020B0602040502020204" pitchFamily="34" charset="0"/>
              <a:ea typeface="+mj-ea"/>
              <a:cs typeface="Lucida Sans" panose="020B0602040502020204" pitchFamily="34" charset="0"/>
            </a:endParaRPr>
          </a:p>
        </p:txBody>
      </p:sp>
      <p:sp>
        <p:nvSpPr>
          <p:cNvPr id="15364" name="Title 1"/>
          <p:cNvSpPr>
            <a:spLocks noGrp="1"/>
          </p:cNvSpPr>
          <p:nvPr>
            <p:ph type="ctrTitle"/>
          </p:nvPr>
        </p:nvSpPr>
        <p:spPr>
          <a:xfrm>
            <a:off x="304800" y="2017734"/>
            <a:ext cx="8458200" cy="1676400"/>
          </a:xfrm>
        </p:spPr>
        <p:txBody>
          <a:bodyPr/>
          <a:lstStyle/>
          <a:p>
            <a:pPr algn="ctr"/>
            <a:r>
              <a:rPr lang="en-US" altLang="en-US" sz="4000" dirty="0"/>
              <a:t>Formula Transfers for Estate Planning</a:t>
            </a:r>
          </a:p>
        </p:txBody>
      </p:sp>
    </p:spTree>
    <p:extLst>
      <p:ext uri="{BB962C8B-B14F-4D97-AF65-F5344CB8AC3E}">
        <p14:creationId xmlns:p14="http://schemas.microsoft.com/office/powerpoint/2010/main" val="1856031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741242" cy="869540"/>
          </a:xfrm>
        </p:spPr>
        <p:txBody>
          <a:bodyPr>
            <a:normAutofit/>
          </a:bodyPr>
          <a:lstStyle/>
          <a:p>
            <a:r>
              <a:rPr lang="en-US" altLang="en-US" sz="3200" dirty="0"/>
              <a:t>Irrevocable Grantor Trust  </a:t>
            </a:r>
            <a:r>
              <a:rPr lang="en-US" altLang="en-US" sz="2000" dirty="0"/>
              <a:t>(III.B.2.)</a:t>
            </a:r>
          </a:p>
        </p:txBody>
      </p:sp>
      <p:sp>
        <p:nvSpPr>
          <p:cNvPr id="18435" name="Content Placeholder 3"/>
          <p:cNvSpPr>
            <a:spLocks noGrp="1"/>
          </p:cNvSpPr>
          <p:nvPr>
            <p:ph idx="1"/>
          </p:nvPr>
        </p:nvSpPr>
        <p:spPr>
          <a:xfrm>
            <a:off x="457200" y="1600201"/>
            <a:ext cx="8113594" cy="4419600"/>
          </a:xfrm>
        </p:spPr>
        <p:txBody>
          <a:bodyPr>
            <a:normAutofit/>
          </a:bodyPr>
          <a:lstStyle/>
          <a:p>
            <a:pPr marL="0" indent="0">
              <a:buNone/>
            </a:pPr>
            <a:r>
              <a:rPr lang="en-US" altLang="en-US" sz="3600" dirty="0"/>
              <a:t>Example</a:t>
            </a:r>
          </a:p>
          <a:p>
            <a:r>
              <a:rPr lang="en-US" altLang="en-US" sz="3600" dirty="0"/>
              <a:t>Give $1 million gift to trust, using lifetime gift tax exemption</a:t>
            </a:r>
          </a:p>
          <a:p>
            <a:r>
              <a:rPr lang="en-US" altLang="en-US" sz="3600" dirty="0"/>
              <a:t>Sell $9 million business interest to trust in exchange for note</a:t>
            </a:r>
          </a:p>
          <a:p>
            <a:r>
              <a:rPr lang="en-US" altLang="en-US" sz="3600" dirty="0"/>
              <a:t>Interest-only for 9 years with balloon at end, but prepay ASAP</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10</a:t>
            </a:fld>
            <a:endParaRPr lang="en-US" altLang="en-US" sz="1200"/>
          </a:p>
        </p:txBody>
      </p:sp>
    </p:spTree>
    <p:extLst>
      <p:ext uri="{BB962C8B-B14F-4D97-AF65-F5344CB8AC3E}">
        <p14:creationId xmlns:p14="http://schemas.microsoft.com/office/powerpoint/2010/main" val="3932109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741242" cy="869540"/>
          </a:xfrm>
        </p:spPr>
        <p:txBody>
          <a:bodyPr>
            <a:normAutofit/>
          </a:bodyPr>
          <a:lstStyle/>
          <a:p>
            <a:r>
              <a:rPr lang="en-US" altLang="en-US" sz="3200" dirty="0"/>
              <a:t>Irrevocable Grantor Trust  </a:t>
            </a:r>
            <a:r>
              <a:rPr lang="en-US" altLang="en-US" sz="2000" dirty="0"/>
              <a:t>(III.B.2.)</a:t>
            </a:r>
          </a:p>
        </p:txBody>
      </p:sp>
      <p:sp>
        <p:nvSpPr>
          <p:cNvPr id="18435" name="Content Placeholder 3"/>
          <p:cNvSpPr>
            <a:spLocks noGrp="1"/>
          </p:cNvSpPr>
          <p:nvPr>
            <p:ph idx="1"/>
          </p:nvPr>
        </p:nvSpPr>
        <p:spPr>
          <a:xfrm>
            <a:off x="457200" y="1600201"/>
            <a:ext cx="8113594" cy="4419600"/>
          </a:xfrm>
        </p:spPr>
        <p:txBody>
          <a:bodyPr>
            <a:normAutofit fontScale="92500"/>
          </a:bodyPr>
          <a:lstStyle/>
          <a:p>
            <a:pPr marL="0" indent="0">
              <a:buNone/>
            </a:pPr>
            <a:r>
              <a:rPr lang="en-US" altLang="en-US" sz="3600" dirty="0"/>
              <a:t>Example</a:t>
            </a:r>
          </a:p>
          <a:p>
            <a:r>
              <a:rPr lang="en-US" altLang="en-US" sz="3600" dirty="0"/>
              <a:t>Note is fully repaid with tax distributions</a:t>
            </a:r>
          </a:p>
          <a:p>
            <a:r>
              <a:rPr lang="en-US" altLang="en-US" sz="3600" dirty="0"/>
              <a:t>Grantor then turns off grantor trust powers (or keeps on to deplete estate)</a:t>
            </a:r>
          </a:p>
          <a:p>
            <a:r>
              <a:rPr lang="en-US" altLang="en-US" sz="3600" dirty="0"/>
              <a:t>More details on grantor trusts in CPA Academy Webinar “How to Shift Income to Beneficiaries” (last slide)</a:t>
            </a:r>
          </a:p>
          <a:p>
            <a:endParaRPr lang="en-US" altLang="en-US" sz="3600" dirty="0"/>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11</a:t>
            </a:fld>
            <a:endParaRPr lang="en-US" altLang="en-US" sz="1200"/>
          </a:p>
        </p:txBody>
      </p:sp>
    </p:spTree>
    <p:extLst>
      <p:ext uri="{BB962C8B-B14F-4D97-AF65-F5344CB8AC3E}">
        <p14:creationId xmlns:p14="http://schemas.microsoft.com/office/powerpoint/2010/main" val="4133010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115961" y="1570704"/>
            <a:ext cx="6248400" cy="4419600"/>
          </a:xfrm>
        </p:spPr>
        <p:txBody>
          <a:bodyPr>
            <a:normAutofit fontScale="92500" lnSpcReduction="10000"/>
          </a:bodyPr>
          <a:lstStyle/>
          <a:p>
            <a:pPr marL="0" indent="0" algn="ctr">
              <a:buNone/>
            </a:pPr>
            <a:r>
              <a:rPr lang="en-US" sz="3200" dirty="0">
                <a:solidFill>
                  <a:srgbClr val="0070C0"/>
                </a:solidFill>
              </a:rPr>
              <a:t>Polling Question 1</a:t>
            </a:r>
          </a:p>
          <a:p>
            <a:pPr marL="0" indent="0">
              <a:buNone/>
            </a:pPr>
            <a:endParaRPr lang="en-US" sz="3200" dirty="0"/>
          </a:p>
          <a:p>
            <a:pPr marL="0" indent="0" algn="ctr">
              <a:buNone/>
            </a:pPr>
            <a:r>
              <a:rPr lang="en-US" sz="3200" dirty="0"/>
              <a:t>What is an irrevocable grantor trust?</a:t>
            </a:r>
          </a:p>
          <a:p>
            <a:pPr marL="0" indent="0" algn="ctr">
              <a:buNone/>
            </a:pPr>
            <a:endParaRPr lang="en-US" sz="3200" dirty="0"/>
          </a:p>
          <a:p>
            <a:pPr algn="just"/>
            <a:r>
              <a:rPr lang="en-US" dirty="0"/>
              <a:t>A trust taxed to the grantor for income but not estate/gift tax purposes</a:t>
            </a:r>
          </a:p>
          <a:p>
            <a:pPr algn="just"/>
            <a:r>
              <a:rPr lang="en-US" dirty="0"/>
              <a:t>“Doesn’t every trust have a grantor?”</a:t>
            </a:r>
          </a:p>
          <a:p>
            <a:pPr algn="just"/>
            <a:r>
              <a:rPr lang="en-US" dirty="0"/>
              <a:t>A trust that beneficiaries take for granted</a:t>
            </a:r>
          </a:p>
          <a:p>
            <a:pPr algn="just"/>
            <a:r>
              <a:rPr lang="en-US" dirty="0"/>
              <a:t>A defective trust</a:t>
            </a:r>
          </a:p>
          <a:p>
            <a:pPr algn="just"/>
            <a:endParaRPr lang="en-US" sz="3200" dirty="0"/>
          </a:p>
        </p:txBody>
      </p:sp>
    </p:spTree>
    <p:extLst>
      <p:ext uri="{BB962C8B-B14F-4D97-AF65-F5344CB8AC3E}">
        <p14:creationId xmlns:p14="http://schemas.microsoft.com/office/powerpoint/2010/main" val="3579400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741242" cy="869540"/>
          </a:xfrm>
        </p:spPr>
        <p:txBody>
          <a:bodyPr/>
          <a:lstStyle/>
          <a:p>
            <a:r>
              <a:rPr lang="en-US" altLang="en-US" dirty="0"/>
              <a:t>GRAT – A “Safe” Type of Sale </a:t>
            </a:r>
            <a:r>
              <a:rPr lang="en-US" altLang="en-US" sz="1800" dirty="0"/>
              <a:t>(III.B.2.b.)</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92500" lnSpcReduction="10000"/>
          </a:bodyPr>
          <a:lstStyle/>
          <a:p>
            <a:pPr marL="0" indent="0">
              <a:buNone/>
            </a:pPr>
            <a:r>
              <a:rPr lang="en-US" altLang="en-US" sz="3600" dirty="0"/>
              <a:t>Can eliminate uncertainty in initial gift tax results by using grantor retained annuity trust (GRAT), because annuity automatically adjusts, but GRAT has other uncertainty:</a:t>
            </a:r>
          </a:p>
          <a:p>
            <a:r>
              <a:rPr lang="en-US" altLang="en-US" sz="3600" dirty="0"/>
              <a:t>Foot fault may have explosive gift tax effects</a:t>
            </a:r>
          </a:p>
          <a:p>
            <a:r>
              <a:rPr lang="en-US" altLang="en-US" sz="3600" dirty="0"/>
              <a:t>Generally can’t turn off grantor trust powers</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13</a:t>
            </a:fld>
            <a:endParaRPr lang="en-US" altLang="en-US" sz="1200"/>
          </a:p>
        </p:txBody>
      </p:sp>
    </p:spTree>
    <p:extLst>
      <p:ext uri="{BB962C8B-B14F-4D97-AF65-F5344CB8AC3E}">
        <p14:creationId xmlns:p14="http://schemas.microsoft.com/office/powerpoint/2010/main" val="122539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741242" cy="869540"/>
          </a:xfrm>
        </p:spPr>
        <p:txBody>
          <a:bodyPr/>
          <a:lstStyle/>
          <a:p>
            <a:r>
              <a:rPr lang="en-US" altLang="en-US" dirty="0"/>
              <a:t>GRAT – A “Safe” Type of Sale </a:t>
            </a:r>
            <a:r>
              <a:rPr lang="en-US" altLang="en-US" sz="1800" dirty="0"/>
              <a:t>(III.B.2.b.)</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92500" lnSpcReduction="10000"/>
          </a:bodyPr>
          <a:lstStyle/>
          <a:p>
            <a:pPr marL="0" indent="0">
              <a:buNone/>
            </a:pPr>
            <a:r>
              <a:rPr lang="en-US" altLang="en-US" sz="3600" dirty="0"/>
              <a:t>Other GRAT issues:</a:t>
            </a:r>
          </a:p>
          <a:p>
            <a:r>
              <a:rPr lang="en-US" altLang="en-US" sz="3600" dirty="0"/>
              <a:t>Paying annuity in kind – but may be able to avoid paying in kind with graduated GRAT</a:t>
            </a:r>
          </a:p>
          <a:p>
            <a:r>
              <a:rPr lang="en-US" altLang="en-US" sz="3600" dirty="0"/>
              <a:t>Dying during GRAT term (but can be better under Code § 6166 than dying with substantial note)</a:t>
            </a:r>
          </a:p>
          <a:p>
            <a:r>
              <a:rPr lang="en-US" altLang="en-US" sz="3600" dirty="0"/>
              <a:t>Moving remainder into GST exempt trust </a:t>
            </a:r>
            <a:r>
              <a:rPr lang="en-US" altLang="en-US" sz="2600" dirty="0"/>
              <a:t>(III.B.3.a.ii.)</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14</a:t>
            </a:fld>
            <a:endParaRPr lang="en-US" altLang="en-US" sz="1200"/>
          </a:p>
        </p:txBody>
      </p:sp>
    </p:spTree>
    <p:extLst>
      <p:ext uri="{BB962C8B-B14F-4D97-AF65-F5344CB8AC3E}">
        <p14:creationId xmlns:p14="http://schemas.microsoft.com/office/powerpoint/2010/main" val="3390742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899" y="133350"/>
            <a:ext cx="7753965" cy="790882"/>
          </a:xfrm>
        </p:spPr>
        <p:txBody>
          <a:bodyPr>
            <a:normAutofit fontScale="90000"/>
          </a:bodyPr>
          <a:lstStyle/>
          <a:p>
            <a:r>
              <a:rPr lang="en-US" altLang="en-US" dirty="0"/>
              <a:t>Formula Describes How Much Is Transferred </a:t>
            </a:r>
            <a:r>
              <a:rPr lang="en-US" altLang="en-US" sz="1800" dirty="0"/>
              <a:t>(III.B.3.a.i)</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92500"/>
          </a:bodyPr>
          <a:lstStyle/>
          <a:p>
            <a:r>
              <a:rPr lang="en-US" altLang="en-US" sz="3600" dirty="0"/>
              <a:t>Wandry </a:t>
            </a:r>
            <a:r>
              <a:rPr lang="en-US" altLang="en-US" sz="1800" dirty="0"/>
              <a:t>(III.B.3.a.viii)</a:t>
            </a:r>
            <a:r>
              <a:rPr lang="en-US" altLang="en-US" sz="3600" dirty="0"/>
              <a:t> approved a gift of LLC interests defined by a fixed dollar amount, without any excess going to a charity or other</a:t>
            </a:r>
          </a:p>
          <a:p>
            <a:r>
              <a:rPr lang="en-US" altLang="en-US" sz="3600" dirty="0"/>
              <a:t>IRS officially said that it disagreed with the case (but did not appeal)</a:t>
            </a:r>
          </a:p>
          <a:p>
            <a:r>
              <a:rPr lang="en-US" altLang="en-US" sz="3600" dirty="0"/>
              <a:t>Some question whether a tax case can really determine what </a:t>
            </a:r>
            <a:r>
              <a:rPr lang="en-US" altLang="en-US" sz="3600"/>
              <a:t>was transferred</a:t>
            </a:r>
            <a:endParaRPr lang="en-US" altLang="en-US" sz="3600" dirty="0"/>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15</a:t>
            </a:fld>
            <a:endParaRPr lang="en-US" altLang="en-US" sz="1200"/>
          </a:p>
        </p:txBody>
      </p:sp>
    </p:spTree>
    <p:extLst>
      <p:ext uri="{BB962C8B-B14F-4D97-AF65-F5344CB8AC3E}">
        <p14:creationId xmlns:p14="http://schemas.microsoft.com/office/powerpoint/2010/main" val="4169819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869061" cy="849876"/>
          </a:xfrm>
        </p:spPr>
        <p:txBody>
          <a:bodyPr/>
          <a:lstStyle/>
          <a:p>
            <a:r>
              <a:rPr lang="en-US" altLang="en-US" dirty="0"/>
              <a:t>Required Language </a:t>
            </a:r>
            <a:r>
              <a:rPr lang="en-US" altLang="en-US" sz="1800" dirty="0"/>
              <a:t>(III.B.3.a.v.)</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92500"/>
          </a:bodyPr>
          <a:lstStyle/>
          <a:p>
            <a:r>
              <a:rPr lang="en-US" altLang="en-US" sz="3600" dirty="0"/>
              <a:t>Something along the lines of “finally determined for federal gift tax purposes”</a:t>
            </a:r>
          </a:p>
          <a:p>
            <a:r>
              <a:rPr lang="en-US" altLang="en-US" sz="3600" dirty="0"/>
              <a:t>Nelson (2020) - If a formula transfers a business interest equal in value to that determined by an appraiser, the business interest is whatever the appraiser determined, rather than that finally determined for federal gift tax purposes</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16</a:t>
            </a:fld>
            <a:endParaRPr lang="en-US" altLang="en-US" sz="1200"/>
          </a:p>
        </p:txBody>
      </p:sp>
    </p:spTree>
    <p:extLst>
      <p:ext uri="{BB962C8B-B14F-4D97-AF65-F5344CB8AC3E}">
        <p14:creationId xmlns:p14="http://schemas.microsoft.com/office/powerpoint/2010/main" val="3218785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115961" y="1570704"/>
            <a:ext cx="6248400" cy="4419600"/>
          </a:xfrm>
        </p:spPr>
        <p:txBody>
          <a:bodyPr>
            <a:normAutofit/>
          </a:bodyPr>
          <a:lstStyle/>
          <a:p>
            <a:pPr marL="0" indent="0" algn="ctr">
              <a:buNone/>
            </a:pPr>
            <a:r>
              <a:rPr lang="en-US" sz="3200" dirty="0">
                <a:solidFill>
                  <a:srgbClr val="0070C0"/>
                </a:solidFill>
              </a:rPr>
              <a:t>Polling Question 2</a:t>
            </a:r>
          </a:p>
          <a:p>
            <a:pPr marL="0" indent="0" algn="ctr">
              <a:buNone/>
            </a:pPr>
            <a:r>
              <a:rPr lang="en-US" sz="3200" dirty="0"/>
              <a:t>What language is required for a formula transfer?</a:t>
            </a:r>
          </a:p>
          <a:p>
            <a:pPr marL="457200" indent="-457200" algn="just">
              <a:buFont typeface="+mj-lt"/>
              <a:buAutoNum type="arabicPeriod"/>
            </a:pPr>
            <a:r>
              <a:rPr lang="en-US" dirty="0"/>
              <a:t>“Finally determined for federal gift tax purposes”</a:t>
            </a:r>
          </a:p>
          <a:p>
            <a:pPr marL="457200" indent="-457200" algn="just">
              <a:buFont typeface="+mj-lt"/>
              <a:buAutoNum type="arabicPeriod"/>
            </a:pPr>
            <a:r>
              <a:rPr lang="en-US" dirty="0"/>
              <a:t>Determined by an appraiser</a:t>
            </a:r>
          </a:p>
          <a:p>
            <a:pPr marL="457200" indent="-457200" algn="just">
              <a:buFont typeface="+mj-lt"/>
              <a:buAutoNum type="arabicPeriod"/>
            </a:pPr>
            <a:r>
              <a:rPr lang="en-US" dirty="0"/>
              <a:t>Similac, Enfamil, or Gerber</a:t>
            </a:r>
          </a:p>
          <a:p>
            <a:pPr marL="457200" indent="-457200" algn="just">
              <a:buFont typeface="+mj-lt"/>
              <a:buAutoNum type="arabicPeriod"/>
            </a:pPr>
            <a:r>
              <a:rPr lang="en-US" dirty="0"/>
              <a:t>E=mc</a:t>
            </a:r>
            <a:r>
              <a:rPr lang="en-US" baseline="30000" dirty="0"/>
              <a:t>2</a:t>
            </a:r>
          </a:p>
        </p:txBody>
      </p:sp>
    </p:spTree>
    <p:extLst>
      <p:ext uri="{BB962C8B-B14F-4D97-AF65-F5344CB8AC3E}">
        <p14:creationId xmlns:p14="http://schemas.microsoft.com/office/powerpoint/2010/main" val="3039477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7341010" cy="849876"/>
          </a:xfrm>
        </p:spPr>
        <p:txBody>
          <a:bodyPr>
            <a:normAutofit fontScale="90000"/>
          </a:bodyPr>
          <a:lstStyle/>
          <a:p>
            <a:r>
              <a:rPr lang="en-US" altLang="en-US" dirty="0"/>
              <a:t>Formula Describes How Much Is Transferred </a:t>
            </a:r>
            <a:r>
              <a:rPr lang="en-US" altLang="en-US" sz="1800" dirty="0"/>
              <a:t>(III.B.3.a.i)</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92500" lnSpcReduction="10000"/>
          </a:bodyPr>
          <a:lstStyle/>
          <a:p>
            <a:r>
              <a:rPr lang="en-US" altLang="en-US" sz="3600" dirty="0"/>
              <a:t>Gift of excess over finally determined value might go to charity, spouse outright or in marital deduction trust, GRAT, or incomplete gift trust</a:t>
            </a:r>
          </a:p>
          <a:p>
            <a:r>
              <a:rPr lang="en-US" altLang="en-US" sz="3600" dirty="0"/>
              <a:t>Only cases have been gift over to charity – described further below</a:t>
            </a:r>
          </a:p>
          <a:p>
            <a:r>
              <a:rPr lang="en-US" altLang="en-US" sz="3600" dirty="0"/>
              <a:t>If to marital deduction trust, better to be general power of appointment marital deduction trust</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18</a:t>
            </a:fld>
            <a:endParaRPr lang="en-US" altLang="en-US" sz="1200"/>
          </a:p>
        </p:txBody>
      </p:sp>
    </p:spTree>
    <p:extLst>
      <p:ext uri="{BB962C8B-B14F-4D97-AF65-F5344CB8AC3E}">
        <p14:creationId xmlns:p14="http://schemas.microsoft.com/office/powerpoint/2010/main" val="546761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a:bodyPr>
          <a:lstStyle/>
          <a:p>
            <a:r>
              <a:rPr lang="en-US" altLang="en-US" dirty="0"/>
              <a:t>Gift Over to Charity </a:t>
            </a:r>
            <a:r>
              <a:rPr lang="en-US" altLang="en-US" sz="1800" dirty="0"/>
              <a:t>(III.B.3.a.iii.)</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92500" lnSpcReduction="10000"/>
          </a:bodyPr>
          <a:lstStyle/>
          <a:p>
            <a:pPr marL="0" indent="0">
              <a:buNone/>
            </a:pPr>
            <a:r>
              <a:rPr lang="en-US" altLang="en-US" sz="3600" dirty="0"/>
              <a:t>Give a meaningful gift whether or not IRS audits</a:t>
            </a:r>
          </a:p>
          <a:p>
            <a:r>
              <a:rPr lang="en-US" altLang="en-US" sz="3600" dirty="0"/>
              <a:t>A record demonstrating due diligence by the charity (described in materials) makes the gift much more likely to be respected</a:t>
            </a:r>
          </a:p>
          <a:p>
            <a:r>
              <a:rPr lang="en-US" altLang="en-US" sz="3600" i="1" dirty="0"/>
              <a:t>Moore</a:t>
            </a:r>
            <a:r>
              <a:rPr lang="en-US" altLang="en-US" sz="3600" dirty="0"/>
              <a:t> (2020) denied charitable deduction because charity gets nothing unless IRS audits </a:t>
            </a:r>
            <a:r>
              <a:rPr lang="en-US" altLang="en-US" sz="1900" dirty="0"/>
              <a:t>(III.B.3.a.vi.)</a:t>
            </a:r>
          </a:p>
          <a:p>
            <a:endParaRPr lang="en-US" altLang="en-US" sz="3600" dirty="0"/>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19</a:t>
            </a:fld>
            <a:endParaRPr lang="en-US" altLang="en-US" sz="1200"/>
          </a:p>
        </p:txBody>
      </p:sp>
    </p:spTree>
    <p:extLst>
      <p:ext uri="{BB962C8B-B14F-4D97-AF65-F5344CB8AC3E}">
        <p14:creationId xmlns:p14="http://schemas.microsoft.com/office/powerpoint/2010/main" val="2419424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1245296" y="133350"/>
            <a:ext cx="6934200" cy="1130300"/>
          </a:xfrm>
        </p:spPr>
        <p:txBody>
          <a:bodyPr/>
          <a:lstStyle/>
          <a:p>
            <a:pPr eaLnBrk="1" hangingPunct="1"/>
            <a:r>
              <a:rPr lang="en-US" altLang="en-US" dirty="0"/>
              <a:t>Review of Materials</a:t>
            </a:r>
            <a:endParaRPr altLang="en-US" dirty="0"/>
          </a:p>
        </p:txBody>
      </p:sp>
      <p:sp>
        <p:nvSpPr>
          <p:cNvPr id="16387" name="Content Placeholder 3"/>
          <p:cNvSpPr>
            <a:spLocks noGrp="1"/>
          </p:cNvSpPr>
          <p:nvPr>
            <p:ph idx="1"/>
          </p:nvPr>
        </p:nvSpPr>
        <p:spPr>
          <a:xfrm>
            <a:off x="457199" y="1600201"/>
            <a:ext cx="7949821" cy="4419600"/>
          </a:xfrm>
        </p:spPr>
        <p:txBody>
          <a:bodyPr>
            <a:normAutofit/>
          </a:bodyPr>
          <a:lstStyle/>
          <a:p>
            <a:pPr eaLnBrk="1" hangingPunct="1"/>
            <a:r>
              <a:rPr lang="en-US" altLang="en-US" sz="3600" dirty="0"/>
              <a:t>Slides</a:t>
            </a:r>
          </a:p>
          <a:p>
            <a:pPr eaLnBrk="1" hangingPunct="1"/>
            <a:r>
              <a:rPr lang="en-US" altLang="en-US" sz="3600" dirty="0"/>
              <a:t>Technical materials: 2,500+ page PDF, only part of which supports the slides</a:t>
            </a:r>
          </a:p>
          <a:p>
            <a:pPr eaLnBrk="1" hangingPunct="1"/>
            <a:r>
              <a:rPr lang="en-US" altLang="en-US" sz="3600" dirty="0"/>
              <a:t>Look to cross-references from slides to PDF</a:t>
            </a:r>
          </a:p>
        </p:txBody>
      </p:sp>
      <p:sp>
        <p:nvSpPr>
          <p:cNvPr id="16388"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E47E74B3-5A82-46C5-AC01-0DFE96743F5B}" type="slidenum">
              <a:rPr lang="en-US" altLang="en-US" sz="1200" smtClean="0"/>
              <a:pPr fontAlgn="base">
                <a:spcBef>
                  <a:spcPct val="0"/>
                </a:spcBef>
                <a:spcAft>
                  <a:spcPct val="0"/>
                </a:spcAft>
                <a:buFontTx/>
                <a:buNone/>
              </a:pPr>
              <a:t>2</a:t>
            </a:fld>
            <a:endParaRPr lang="en-US" altLang="en-US" sz="1200"/>
          </a:p>
        </p:txBody>
      </p:sp>
    </p:spTree>
    <p:extLst>
      <p:ext uri="{BB962C8B-B14F-4D97-AF65-F5344CB8AC3E}">
        <p14:creationId xmlns:p14="http://schemas.microsoft.com/office/powerpoint/2010/main" val="2749066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a:bodyPr>
          <a:lstStyle/>
          <a:p>
            <a:r>
              <a:rPr lang="en-US" altLang="en-US" dirty="0"/>
              <a:t>Gift Over to Charity </a:t>
            </a:r>
            <a:r>
              <a:rPr lang="en-US" altLang="en-US" sz="1800" dirty="0"/>
              <a:t>(III.B.3.a.iii.)</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85000" lnSpcReduction="10000"/>
          </a:bodyPr>
          <a:lstStyle/>
          <a:p>
            <a:r>
              <a:rPr lang="en-US" altLang="en-US" sz="3600" i="1" dirty="0"/>
              <a:t>Graev</a:t>
            </a:r>
            <a:r>
              <a:rPr lang="en-US" altLang="en-US" sz="3600" dirty="0"/>
              <a:t> - Charitable deduction denied because chance that charity would have to return the gift was not “so remote as to be negligible” </a:t>
            </a:r>
            <a:r>
              <a:rPr lang="en-US" altLang="en-US" sz="2100" dirty="0"/>
              <a:t>(III.B.3.a.vii)</a:t>
            </a:r>
          </a:p>
          <a:p>
            <a:r>
              <a:rPr lang="en-US" altLang="en-US" sz="3600" i="1" dirty="0"/>
              <a:t>Christiansen</a:t>
            </a:r>
            <a:r>
              <a:rPr lang="en-US" altLang="en-US" sz="3600" dirty="0"/>
              <a:t> – Approved formula disclaimer that resulted in charitable gift </a:t>
            </a:r>
            <a:r>
              <a:rPr lang="en-US" altLang="en-US" sz="2100" dirty="0"/>
              <a:t>(III.B.3.a.x)</a:t>
            </a:r>
          </a:p>
          <a:p>
            <a:r>
              <a:rPr lang="en-US" altLang="en-US" sz="3600" i="1" dirty="0"/>
              <a:t>Petter</a:t>
            </a:r>
            <a:r>
              <a:rPr lang="en-US" altLang="en-US" sz="3600" dirty="0"/>
              <a:t> – Approved a transfer to charity in a sale/gift transfer, based on values as “finally determined for federal gift tax purposes” </a:t>
            </a:r>
            <a:r>
              <a:rPr lang="en-US" altLang="en-US" sz="2100" dirty="0"/>
              <a:t>(III.B.3.a.xi)</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20</a:t>
            </a:fld>
            <a:endParaRPr lang="en-US" altLang="en-US" sz="1200"/>
          </a:p>
        </p:txBody>
      </p:sp>
    </p:spTree>
    <p:extLst>
      <p:ext uri="{BB962C8B-B14F-4D97-AF65-F5344CB8AC3E}">
        <p14:creationId xmlns:p14="http://schemas.microsoft.com/office/powerpoint/2010/main" val="4204719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a:bodyPr>
          <a:lstStyle/>
          <a:p>
            <a:r>
              <a:rPr lang="en-US" altLang="en-US" dirty="0"/>
              <a:t>Gift Over to Charity </a:t>
            </a:r>
            <a:r>
              <a:rPr lang="en-US" altLang="en-US" sz="1800" dirty="0"/>
              <a:t>(III.B.3.a.iii.)</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92500" lnSpcReduction="20000"/>
          </a:bodyPr>
          <a:lstStyle/>
          <a:p>
            <a:pPr marL="0" indent="0">
              <a:buNone/>
            </a:pPr>
            <a:r>
              <a:rPr lang="en-US" altLang="en-US" sz="3600" i="1" dirty="0"/>
              <a:t>McCord</a:t>
            </a:r>
            <a:r>
              <a:rPr lang="en-US" altLang="en-US" sz="3600" dirty="0"/>
              <a:t> </a:t>
            </a:r>
            <a:r>
              <a:rPr lang="en-US" altLang="en-US" sz="1900" dirty="0"/>
              <a:t>(III.B.3.a.xii)</a:t>
            </a:r>
          </a:p>
          <a:p>
            <a:r>
              <a:rPr lang="en-US" altLang="en-US" sz="3600" dirty="0"/>
              <a:t>Courts respected agreement under which fixed dollar amounts worth of business interests determined what portion went to the family and what portion went to charity</a:t>
            </a:r>
          </a:p>
          <a:p>
            <a:r>
              <a:rPr lang="en-US" altLang="en-US" sz="3600" dirty="0"/>
              <a:t>After the transfer, the family and charity obtained appraisals that they used to agree among themselves who got what portion of business interests</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21</a:t>
            </a:fld>
            <a:endParaRPr lang="en-US" altLang="en-US" sz="1200"/>
          </a:p>
        </p:txBody>
      </p:sp>
    </p:spTree>
    <p:extLst>
      <p:ext uri="{BB962C8B-B14F-4D97-AF65-F5344CB8AC3E}">
        <p14:creationId xmlns:p14="http://schemas.microsoft.com/office/powerpoint/2010/main" val="3942097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115961" y="1570704"/>
            <a:ext cx="6248400" cy="4419600"/>
          </a:xfrm>
        </p:spPr>
        <p:txBody>
          <a:bodyPr>
            <a:normAutofit fontScale="92500" lnSpcReduction="20000"/>
          </a:bodyPr>
          <a:lstStyle/>
          <a:p>
            <a:pPr marL="0" indent="0" algn="ctr">
              <a:buNone/>
            </a:pPr>
            <a:r>
              <a:rPr lang="en-US" sz="3200" dirty="0">
                <a:solidFill>
                  <a:srgbClr val="0070C0"/>
                </a:solidFill>
              </a:rPr>
              <a:t>Polling Question 3</a:t>
            </a:r>
          </a:p>
          <a:p>
            <a:pPr marL="0" indent="0" algn="ctr">
              <a:buNone/>
            </a:pPr>
            <a:r>
              <a:rPr lang="en-US" sz="3200" dirty="0"/>
              <a:t>A formula gift of excess to charity often needs:</a:t>
            </a:r>
          </a:p>
          <a:p>
            <a:pPr marL="0" indent="0" algn="ctr">
              <a:buNone/>
            </a:pPr>
            <a:endParaRPr lang="en-US" sz="3200" dirty="0"/>
          </a:p>
          <a:p>
            <a:pPr marL="514350" indent="-514350">
              <a:buFont typeface="+mj-lt"/>
              <a:buAutoNum type="arabicPeriod"/>
            </a:pPr>
            <a:r>
              <a:rPr lang="en-US" sz="3200" dirty="0"/>
              <a:t>A chicken dinner</a:t>
            </a:r>
          </a:p>
          <a:p>
            <a:pPr marL="514350" indent="-514350">
              <a:buFont typeface="+mj-lt"/>
              <a:buAutoNum type="arabicPeriod"/>
            </a:pPr>
            <a:r>
              <a:rPr lang="en-US" sz="3200" dirty="0"/>
              <a:t>A substantial current component</a:t>
            </a:r>
          </a:p>
          <a:p>
            <a:pPr marL="514350" indent="-514350">
              <a:buFont typeface="+mj-lt"/>
              <a:buAutoNum type="arabicPeriod"/>
            </a:pPr>
            <a:r>
              <a:rPr lang="en-US" sz="3200" dirty="0"/>
              <a:t>Involvement of the Attorney General</a:t>
            </a:r>
          </a:p>
          <a:p>
            <a:pPr marL="514350" indent="-514350">
              <a:buFont typeface="+mj-lt"/>
              <a:buAutoNum type="arabicPeriod"/>
            </a:pPr>
            <a:r>
              <a:rPr lang="en-US" sz="3200" dirty="0"/>
              <a:t>A receipt confirming goods and services</a:t>
            </a:r>
          </a:p>
        </p:txBody>
      </p:sp>
    </p:spTree>
    <p:extLst>
      <p:ext uri="{BB962C8B-B14F-4D97-AF65-F5344CB8AC3E}">
        <p14:creationId xmlns:p14="http://schemas.microsoft.com/office/powerpoint/2010/main" val="2093033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a:bodyPr>
          <a:lstStyle/>
          <a:p>
            <a:r>
              <a:rPr lang="en-US" altLang="en-US" dirty="0"/>
              <a:t>Disclaimer </a:t>
            </a:r>
            <a:r>
              <a:rPr lang="en-US" altLang="en-US" sz="1800" dirty="0"/>
              <a:t>(III.B.3.a.i)</a:t>
            </a:r>
            <a:endParaRPr altLang="en-US" sz="1800" dirty="0"/>
          </a:p>
        </p:txBody>
      </p:sp>
      <p:sp>
        <p:nvSpPr>
          <p:cNvPr id="18435" name="Content Placeholder 3"/>
          <p:cNvSpPr>
            <a:spLocks noGrp="1"/>
          </p:cNvSpPr>
          <p:nvPr>
            <p:ph idx="1"/>
          </p:nvPr>
        </p:nvSpPr>
        <p:spPr>
          <a:xfrm>
            <a:off x="457200" y="1600201"/>
            <a:ext cx="8113594" cy="4419600"/>
          </a:xfrm>
        </p:spPr>
        <p:txBody>
          <a:bodyPr>
            <a:normAutofit lnSpcReduction="10000"/>
          </a:bodyPr>
          <a:lstStyle/>
          <a:p>
            <a:r>
              <a:rPr lang="en-US" altLang="en-US" sz="3600" dirty="0"/>
              <a:t>Formula disclaimers have long been recognized</a:t>
            </a:r>
          </a:p>
          <a:p>
            <a:r>
              <a:rPr lang="en-US" altLang="en-US" sz="3600" dirty="0"/>
              <a:t>If a transfer to a trust, should expressly authorize the trustee to disclaim</a:t>
            </a:r>
          </a:p>
          <a:p>
            <a:r>
              <a:rPr lang="en-US" altLang="en-US" sz="3600" dirty="0"/>
              <a:t>Instrument of transfer or trust agreement might clarify what happens in the event of disclaimer</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23</a:t>
            </a:fld>
            <a:endParaRPr lang="en-US" altLang="en-US" sz="1200"/>
          </a:p>
        </p:txBody>
      </p:sp>
    </p:spTree>
    <p:extLst>
      <p:ext uri="{BB962C8B-B14F-4D97-AF65-F5344CB8AC3E}">
        <p14:creationId xmlns:p14="http://schemas.microsoft.com/office/powerpoint/2010/main" val="841443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a:bodyPr>
          <a:lstStyle/>
          <a:p>
            <a:r>
              <a:rPr lang="en-US" altLang="en-US" dirty="0"/>
              <a:t>Achieving Finality</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92500" lnSpcReduction="10000"/>
          </a:bodyPr>
          <a:lstStyle/>
          <a:p>
            <a:r>
              <a:rPr lang="en-US" altLang="en-US" sz="3600" dirty="0"/>
              <a:t>Adequate Disclosure on Gift Tax Returns </a:t>
            </a:r>
            <a:r>
              <a:rPr lang="en-US" altLang="en-US" sz="1800" dirty="0"/>
              <a:t>(III.B.4.)</a:t>
            </a:r>
          </a:p>
          <a:p>
            <a:pPr lvl="1"/>
            <a:r>
              <a:rPr lang="en-US" altLang="en-US" sz="3300" dirty="0"/>
              <a:t>Build requirement to file in formula transfer documents</a:t>
            </a:r>
          </a:p>
          <a:p>
            <a:pPr lvl="1"/>
            <a:r>
              <a:rPr lang="en-US" altLang="en-US" sz="3300" dirty="0"/>
              <a:t>Incomplete gift might not run statute of limitations, so consider making some part of any excess be a completed gift</a:t>
            </a:r>
          </a:p>
          <a:p>
            <a:r>
              <a:rPr lang="en-US" altLang="en-US" sz="3600" dirty="0"/>
              <a:t>Sale from One Trust to Another (includes GST statute of limitations) </a:t>
            </a:r>
            <a:r>
              <a:rPr lang="en-US" altLang="en-US" sz="1800" dirty="0"/>
              <a:t>(III.B.3.a.ii.)</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24</a:t>
            </a:fld>
            <a:endParaRPr lang="en-US" altLang="en-US" sz="1200"/>
          </a:p>
        </p:txBody>
      </p:sp>
    </p:spTree>
    <p:extLst>
      <p:ext uri="{BB962C8B-B14F-4D97-AF65-F5344CB8AC3E}">
        <p14:creationId xmlns:p14="http://schemas.microsoft.com/office/powerpoint/2010/main" val="3331352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fontScale="90000"/>
          </a:bodyPr>
          <a:lstStyle/>
          <a:p>
            <a:r>
              <a:rPr lang="en-US" altLang="en-US" dirty="0"/>
              <a:t>Defined Consideration Clause  </a:t>
            </a:r>
            <a:r>
              <a:rPr lang="en-US" altLang="en-US" sz="1800" dirty="0"/>
              <a:t>(III.B.3.a.iv.)</a:t>
            </a:r>
            <a:endParaRPr altLang="en-US" sz="1800" dirty="0"/>
          </a:p>
        </p:txBody>
      </p:sp>
      <p:sp>
        <p:nvSpPr>
          <p:cNvPr id="18435" name="Content Placeholder 3"/>
          <p:cNvSpPr>
            <a:spLocks noGrp="1"/>
          </p:cNvSpPr>
          <p:nvPr>
            <p:ph idx="1"/>
          </p:nvPr>
        </p:nvSpPr>
        <p:spPr>
          <a:xfrm>
            <a:off x="457200" y="1600201"/>
            <a:ext cx="8113594" cy="4419600"/>
          </a:xfrm>
        </p:spPr>
        <p:txBody>
          <a:bodyPr>
            <a:normAutofit lnSpcReduction="10000"/>
          </a:bodyPr>
          <a:lstStyle/>
          <a:p>
            <a:r>
              <a:rPr lang="en-US" altLang="en-US" sz="3600" dirty="0"/>
              <a:t>Sell the property for the formula purchase price, with a blank in the face amount of the promissory note</a:t>
            </a:r>
          </a:p>
          <a:p>
            <a:r>
              <a:rPr lang="en-US" altLang="en-US" sz="3600" dirty="0"/>
              <a:t>Obtain appraisal</a:t>
            </a:r>
          </a:p>
          <a:p>
            <a:r>
              <a:rPr lang="en-US" altLang="en-US" sz="3600" dirty="0"/>
              <a:t>Allonge to note provides the </a:t>
            </a:r>
            <a:r>
              <a:rPr lang="en-US" altLang="en-US" sz="3600" b="1" i="1" u="sng" dirty="0"/>
              <a:t>estimated</a:t>
            </a:r>
            <a:r>
              <a:rPr lang="en-US" altLang="en-US" sz="3600" dirty="0"/>
              <a:t> purchase price</a:t>
            </a:r>
          </a:p>
          <a:p>
            <a:r>
              <a:rPr lang="en-US" altLang="en-US" sz="3600" dirty="0"/>
              <a:t>Expiration of statute of limitations finalizes the purchase price</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25</a:t>
            </a:fld>
            <a:endParaRPr lang="en-US" altLang="en-US" sz="1200"/>
          </a:p>
        </p:txBody>
      </p:sp>
    </p:spTree>
    <p:extLst>
      <p:ext uri="{BB962C8B-B14F-4D97-AF65-F5344CB8AC3E}">
        <p14:creationId xmlns:p14="http://schemas.microsoft.com/office/powerpoint/2010/main" val="1249641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fontScale="90000"/>
          </a:bodyPr>
          <a:lstStyle/>
          <a:p>
            <a:r>
              <a:rPr lang="en-US" altLang="en-US" dirty="0"/>
              <a:t>Defined Consideration Clause  </a:t>
            </a:r>
            <a:r>
              <a:rPr lang="en-US" altLang="en-US" sz="1800" dirty="0"/>
              <a:t>(III.B.3.a.iv.)</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55000" lnSpcReduction="20000"/>
          </a:bodyPr>
          <a:lstStyle/>
          <a:p>
            <a:pPr marL="0" indent="0">
              <a:buNone/>
            </a:pPr>
            <a:r>
              <a:rPr lang="en-US" altLang="en-US" sz="3600" dirty="0"/>
              <a:t>Sample clauses in sale agreement:</a:t>
            </a:r>
          </a:p>
          <a:p>
            <a:pPr marL="0" indent="0">
              <a:buNone/>
            </a:pPr>
            <a:endParaRPr lang="en-US" altLang="en-US" sz="3600" dirty="0"/>
          </a:p>
          <a:p>
            <a:r>
              <a:rPr lang="en-US" altLang="en-US" sz="3600" dirty="0"/>
              <a:t>In consideration of a sum equal to the “Fair Market Value” (defined below) of the Transferred Property (the “Sale Price”), concurrently with its execution of this Agreement on the Effective Date, Seller is irrevocably granting, selling, transferring and conveying the Transferred Property to Buyer on the terms set forth herein.</a:t>
            </a:r>
          </a:p>
          <a:p>
            <a:pPr marL="0" indent="0">
              <a:buNone/>
            </a:pPr>
            <a:endParaRPr lang="en-US" altLang="en-US" sz="3600" dirty="0"/>
          </a:p>
          <a:p>
            <a:r>
              <a:rPr lang="en-US" altLang="en-US" sz="3600" dirty="0"/>
              <a:t>The “Fair Market Value” of the Transferred Property shall be such value as finally determined for federal gift tax purposes on the transfer of the Transferred Property by Seller as of the Effective Date, in accordance with the valuation principles set forth in United States Treasury Regulation section 25.2512-1. Seller agrees to file a gift tax return reporting this transaction so as to cause the gift tax statute of limitations to run.</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26</a:t>
            </a:fld>
            <a:endParaRPr lang="en-US" altLang="en-US" sz="1200"/>
          </a:p>
        </p:txBody>
      </p:sp>
    </p:spTree>
    <p:extLst>
      <p:ext uri="{BB962C8B-B14F-4D97-AF65-F5344CB8AC3E}">
        <p14:creationId xmlns:p14="http://schemas.microsoft.com/office/powerpoint/2010/main" val="41458749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fontScale="90000"/>
          </a:bodyPr>
          <a:lstStyle/>
          <a:p>
            <a:r>
              <a:rPr lang="en-US" altLang="en-US" dirty="0"/>
              <a:t>Defined Consideration Clause  </a:t>
            </a:r>
            <a:r>
              <a:rPr lang="en-US" altLang="en-US" sz="1800" dirty="0"/>
              <a:t>(III.B.3.a.iv.)</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70000" lnSpcReduction="20000"/>
          </a:bodyPr>
          <a:lstStyle/>
          <a:p>
            <a:pPr marL="0" indent="0">
              <a:buNone/>
            </a:pPr>
            <a:r>
              <a:rPr lang="en-US" altLang="en-US" sz="3600" dirty="0"/>
              <a:t>A promissory note might refer to the Sale Price in the sale agreement and then provide:</a:t>
            </a:r>
          </a:p>
          <a:p>
            <a:pPr marL="0" indent="0">
              <a:buNone/>
            </a:pPr>
            <a:endParaRPr lang="en-US" altLang="en-US" sz="3600" dirty="0"/>
          </a:p>
          <a:p>
            <a:r>
              <a:rPr lang="en-US" altLang="en-US" sz="3600" dirty="0"/>
              <a:t>Promptly after the initial determination of the Sale Price and again upon the final determination for federal gift tax purposes of the Sale Price under the Sale Agreement, Holder shall be entitled to attach to this Note a statement fixing the amount of principal due under this Note in a manner appropriate to make this Note a “negotiable instrument” within the meaning of Section 3-104 of the Uniform Commercial Code as in effect in the State of ____.</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27</a:t>
            </a:fld>
            <a:endParaRPr lang="en-US" altLang="en-US" sz="1200"/>
          </a:p>
        </p:txBody>
      </p:sp>
    </p:spTree>
    <p:extLst>
      <p:ext uri="{BB962C8B-B14F-4D97-AF65-F5344CB8AC3E}">
        <p14:creationId xmlns:p14="http://schemas.microsoft.com/office/powerpoint/2010/main" val="1629766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fontScale="90000"/>
          </a:bodyPr>
          <a:lstStyle/>
          <a:p>
            <a:r>
              <a:rPr lang="en-US" altLang="en-US" dirty="0"/>
              <a:t>Defined Consideration Clause  </a:t>
            </a:r>
            <a:r>
              <a:rPr lang="en-US" altLang="en-US" sz="1800" dirty="0"/>
              <a:t>(III.B.3.a.iv.)</a:t>
            </a:r>
            <a:endParaRPr altLang="en-US" sz="1800" dirty="0"/>
          </a:p>
        </p:txBody>
      </p:sp>
      <p:sp>
        <p:nvSpPr>
          <p:cNvPr id="18435" name="Content Placeholder 3"/>
          <p:cNvSpPr>
            <a:spLocks noGrp="1"/>
          </p:cNvSpPr>
          <p:nvPr>
            <p:ph idx="1"/>
          </p:nvPr>
        </p:nvSpPr>
        <p:spPr>
          <a:xfrm>
            <a:off x="457200" y="1600201"/>
            <a:ext cx="8113594" cy="4419600"/>
          </a:xfrm>
        </p:spPr>
        <p:txBody>
          <a:bodyPr>
            <a:normAutofit fontScale="70000" lnSpcReduction="20000"/>
          </a:bodyPr>
          <a:lstStyle/>
          <a:p>
            <a:pPr marL="0" indent="0">
              <a:buNone/>
            </a:pPr>
            <a:r>
              <a:rPr lang="en-US" altLang="en-US" sz="3600" dirty="0"/>
              <a:t>An Allonge (supplement to promissory note) might then estimate the purchase price once the appraisal is finalized:</a:t>
            </a:r>
          </a:p>
          <a:p>
            <a:pPr marL="0" indent="0">
              <a:buNone/>
            </a:pPr>
            <a:endParaRPr lang="en-US" altLang="en-US" sz="3600" dirty="0"/>
          </a:p>
          <a:p>
            <a:r>
              <a:rPr lang="en-US" altLang="en-US" sz="3600" dirty="0"/>
              <a:t>Promptly after the initial determination of the Sale Price and again upon the final determination for federal gift tax purposes of the Sale Price under the Sale Agreement, Holder shall be entitled to attach to this Note a statement fixing the amount of principal due under this Note in a manner appropriate to make this Note a “negotiable instrument” within the meaning of Section 3-104 of the Uniform Commercial Code as in effect in the State of ____.</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28</a:t>
            </a:fld>
            <a:endParaRPr lang="en-US" altLang="en-US" sz="1200"/>
          </a:p>
        </p:txBody>
      </p:sp>
    </p:spTree>
    <p:extLst>
      <p:ext uri="{BB962C8B-B14F-4D97-AF65-F5344CB8AC3E}">
        <p14:creationId xmlns:p14="http://schemas.microsoft.com/office/powerpoint/2010/main" val="1058334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fontScale="90000"/>
          </a:bodyPr>
          <a:lstStyle/>
          <a:p>
            <a:r>
              <a:rPr lang="en-US" altLang="en-US" dirty="0"/>
              <a:t>Defined Consideration Clause  </a:t>
            </a:r>
            <a:r>
              <a:rPr lang="en-US" altLang="en-US" sz="1800" dirty="0"/>
              <a:t>(III.B.3.a.iv.)</a:t>
            </a:r>
            <a:endParaRPr altLang="en-US" sz="1800" dirty="0"/>
          </a:p>
        </p:txBody>
      </p:sp>
      <p:sp>
        <p:nvSpPr>
          <p:cNvPr id="18435" name="Content Placeholder 3"/>
          <p:cNvSpPr>
            <a:spLocks noGrp="1"/>
          </p:cNvSpPr>
          <p:nvPr>
            <p:ph idx="1"/>
          </p:nvPr>
        </p:nvSpPr>
        <p:spPr>
          <a:xfrm>
            <a:off x="457200" y="1600201"/>
            <a:ext cx="8113594" cy="4419600"/>
          </a:xfrm>
        </p:spPr>
        <p:txBody>
          <a:bodyPr>
            <a:normAutofit/>
          </a:bodyPr>
          <a:lstStyle/>
          <a:p>
            <a:r>
              <a:rPr lang="en-US" altLang="en-US" sz="3600" dirty="0"/>
              <a:t>Prior slides say that the value is the finally determined value – whatever that may be – and we’re just estimating until we know that value</a:t>
            </a:r>
          </a:p>
          <a:p>
            <a:r>
              <a:rPr lang="en-US" altLang="en-US" sz="3600" u="sng" dirty="0"/>
              <a:t>Never</a:t>
            </a:r>
            <a:r>
              <a:rPr lang="en-US" altLang="en-US" sz="3600" dirty="0"/>
              <a:t> say value is X, but if IRS adjusts on audit then we change to Y</a:t>
            </a:r>
          </a:p>
          <a:p>
            <a:r>
              <a:rPr lang="en-US" altLang="en-US" sz="3600" dirty="0"/>
              <a:t>The latter loses under </a:t>
            </a:r>
            <a:r>
              <a:rPr lang="en-US" altLang="en-US" sz="3600" i="1" dirty="0"/>
              <a:t>Procter</a:t>
            </a:r>
            <a:r>
              <a:rPr lang="en-US" altLang="en-US" sz="3600" dirty="0"/>
              <a:t> </a:t>
            </a:r>
            <a:r>
              <a:rPr lang="en-US" altLang="en-US" sz="1800" dirty="0"/>
              <a:t>(III.B.3.a.xiii)</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29</a:t>
            </a:fld>
            <a:endParaRPr lang="en-US" altLang="en-US" sz="1200"/>
          </a:p>
        </p:txBody>
      </p:sp>
    </p:spTree>
    <p:extLst>
      <p:ext uri="{BB962C8B-B14F-4D97-AF65-F5344CB8AC3E}">
        <p14:creationId xmlns:p14="http://schemas.microsoft.com/office/powerpoint/2010/main" val="88090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1245296" y="133350"/>
            <a:ext cx="6934200" cy="1130300"/>
          </a:xfrm>
        </p:spPr>
        <p:txBody>
          <a:bodyPr/>
          <a:lstStyle/>
          <a:p>
            <a:pPr eaLnBrk="1" hangingPunct="1"/>
            <a:r>
              <a:rPr altLang="en-US" dirty="0"/>
              <a:t>Overview</a:t>
            </a:r>
          </a:p>
        </p:txBody>
      </p:sp>
      <p:sp>
        <p:nvSpPr>
          <p:cNvPr id="16387" name="Content Placeholder 3"/>
          <p:cNvSpPr>
            <a:spLocks noGrp="1"/>
          </p:cNvSpPr>
          <p:nvPr>
            <p:ph idx="1"/>
          </p:nvPr>
        </p:nvSpPr>
        <p:spPr>
          <a:xfrm>
            <a:off x="457199" y="1600201"/>
            <a:ext cx="7949821" cy="4419600"/>
          </a:xfrm>
        </p:spPr>
        <p:txBody>
          <a:bodyPr>
            <a:noAutofit/>
          </a:bodyPr>
          <a:lstStyle/>
          <a:p>
            <a:r>
              <a:rPr lang="en-US" altLang="en-US" sz="2500" dirty="0"/>
              <a:t>Why sales to irrevocable grantor trusts work well for pass-through entities and how their risks compare to transfers to grantor retained annuity trusts (GRATs)</a:t>
            </a:r>
          </a:p>
          <a:p>
            <a:r>
              <a:rPr lang="en-US" altLang="en-US" sz="2500" dirty="0"/>
              <a:t>When taxpayers have succeeded when an excess gift goes to charity (whether by formula gift or disclaimer) or the formula limits the transfer</a:t>
            </a:r>
          </a:p>
          <a:p>
            <a:r>
              <a:rPr lang="en-US" altLang="en-US" sz="2500" dirty="0"/>
              <a:t>2020 Tax Court case disallowing a deduction for a formula gift to charity</a:t>
            </a:r>
          </a:p>
          <a:p>
            <a:r>
              <a:rPr lang="en-US" altLang="en-US" sz="2500" dirty="0"/>
              <a:t>2020 Tax Court case disapproving of using dollar amounts for transfers</a:t>
            </a:r>
          </a:p>
        </p:txBody>
      </p:sp>
      <p:sp>
        <p:nvSpPr>
          <p:cNvPr id="16388"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E47E74B3-5A82-46C5-AC01-0DFE96743F5B}" type="slidenum">
              <a:rPr lang="en-US" altLang="en-US" sz="1200" smtClean="0"/>
              <a:pPr fontAlgn="base">
                <a:spcBef>
                  <a:spcPct val="0"/>
                </a:spcBef>
                <a:spcAft>
                  <a:spcPct val="0"/>
                </a:spcAft>
                <a:buFontTx/>
                <a:buNone/>
              </a:pPr>
              <a:t>3</a:t>
            </a:fld>
            <a:endParaRPr lang="en-US" altLang="en-US" sz="1200"/>
          </a:p>
        </p:txBody>
      </p:sp>
    </p:spTree>
    <p:extLst>
      <p:ext uri="{BB962C8B-B14F-4D97-AF65-F5344CB8AC3E}">
        <p14:creationId xmlns:p14="http://schemas.microsoft.com/office/powerpoint/2010/main" val="4056441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115961" y="1570704"/>
            <a:ext cx="6248400" cy="4419600"/>
          </a:xfrm>
        </p:spPr>
        <p:txBody>
          <a:bodyPr>
            <a:noAutofit/>
          </a:bodyPr>
          <a:lstStyle/>
          <a:p>
            <a:pPr marL="0" indent="0" algn="ctr">
              <a:buNone/>
            </a:pPr>
            <a:r>
              <a:rPr lang="en-US" sz="3600" dirty="0">
                <a:solidFill>
                  <a:srgbClr val="0070C0"/>
                </a:solidFill>
              </a:rPr>
              <a:t>Polling Question 4</a:t>
            </a:r>
          </a:p>
          <a:p>
            <a:pPr marL="0" indent="0" algn="ctr">
              <a:buNone/>
            </a:pPr>
            <a:r>
              <a:rPr lang="en-US" sz="2800" dirty="0"/>
              <a:t>What is the appraiser’s role in a formula transfer?</a:t>
            </a:r>
          </a:p>
          <a:p>
            <a:pPr marL="457200" indent="-457200" algn="just">
              <a:buFont typeface="+mj-lt"/>
              <a:buAutoNum type="arabicPeriod"/>
            </a:pPr>
            <a:r>
              <a:rPr lang="en-US" sz="2800" dirty="0"/>
              <a:t>To determine value</a:t>
            </a:r>
          </a:p>
          <a:p>
            <a:pPr marL="457200" indent="-457200" algn="just">
              <a:buFont typeface="+mj-lt"/>
              <a:buAutoNum type="arabicPeriod"/>
            </a:pPr>
            <a:r>
              <a:rPr lang="en-US" sz="2800" dirty="0"/>
              <a:t>To make our fees look reasonable</a:t>
            </a:r>
          </a:p>
          <a:p>
            <a:pPr marL="457200" indent="-457200" algn="just">
              <a:buFont typeface="+mj-lt"/>
              <a:buAutoNum type="arabicPeriod"/>
            </a:pPr>
            <a:r>
              <a:rPr lang="en-US" sz="2800" dirty="0"/>
              <a:t>To estimate value until finally determined</a:t>
            </a:r>
          </a:p>
          <a:p>
            <a:pPr marL="457200" indent="-457200" algn="just">
              <a:buFont typeface="+mj-lt"/>
              <a:buAutoNum type="arabicPeriod"/>
            </a:pPr>
            <a:r>
              <a:rPr lang="en-US" sz="2800" dirty="0"/>
              <a:t>To use a value our client likes</a:t>
            </a:r>
          </a:p>
        </p:txBody>
      </p:sp>
    </p:spTree>
    <p:extLst>
      <p:ext uri="{BB962C8B-B14F-4D97-AF65-F5344CB8AC3E}">
        <p14:creationId xmlns:p14="http://schemas.microsoft.com/office/powerpoint/2010/main" val="3076970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64656" y="133350"/>
            <a:ext cx="6874443" cy="829176"/>
          </a:xfrm>
        </p:spPr>
        <p:txBody>
          <a:bodyPr>
            <a:normAutofit fontScale="90000"/>
          </a:bodyPr>
          <a:lstStyle/>
          <a:p>
            <a:r>
              <a:rPr lang="en-US" altLang="en-US" dirty="0"/>
              <a:t>Defined Consideration Clause  </a:t>
            </a:r>
            <a:r>
              <a:rPr lang="en-US" altLang="en-US" sz="1800" dirty="0"/>
              <a:t>(III.B.3.a.iv.)</a:t>
            </a:r>
            <a:endParaRPr altLang="en-US" sz="1800" dirty="0"/>
          </a:p>
        </p:txBody>
      </p:sp>
      <p:sp>
        <p:nvSpPr>
          <p:cNvPr id="18435" name="Content Placeholder 3"/>
          <p:cNvSpPr>
            <a:spLocks noGrp="1"/>
          </p:cNvSpPr>
          <p:nvPr>
            <p:ph idx="1"/>
          </p:nvPr>
        </p:nvSpPr>
        <p:spPr>
          <a:xfrm>
            <a:off x="457200" y="1600201"/>
            <a:ext cx="8113594" cy="4419600"/>
          </a:xfrm>
        </p:spPr>
        <p:txBody>
          <a:bodyPr>
            <a:normAutofit lnSpcReduction="10000"/>
          </a:bodyPr>
          <a:lstStyle/>
          <a:p>
            <a:r>
              <a:rPr lang="en-US" altLang="en-US" sz="3600" dirty="0"/>
              <a:t>My favorite tool because adding a year or two to the note’s repayment period is usually not a big deal if IRS finds higher value</a:t>
            </a:r>
          </a:p>
          <a:p>
            <a:r>
              <a:rPr lang="en-US" altLang="en-US" sz="3600" dirty="0"/>
              <a:t>No gift over to require later transfers</a:t>
            </a:r>
          </a:p>
          <a:p>
            <a:r>
              <a:rPr lang="en-US" altLang="en-US" sz="3600" dirty="0"/>
              <a:t>Supported by </a:t>
            </a:r>
            <a:r>
              <a:rPr lang="en-US" altLang="en-US" sz="3600" i="1" dirty="0"/>
              <a:t>King</a:t>
            </a:r>
            <a:r>
              <a:rPr lang="en-US" altLang="en-US" sz="3600" dirty="0"/>
              <a:t> (10th Cir.), which did not use as taxpayer-favorable language as mine</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31</a:t>
            </a:fld>
            <a:endParaRPr lang="en-US" altLang="en-US" sz="1200"/>
          </a:p>
        </p:txBody>
      </p:sp>
    </p:spTree>
    <p:extLst>
      <p:ext uri="{BB962C8B-B14F-4D97-AF65-F5344CB8AC3E}">
        <p14:creationId xmlns:p14="http://schemas.microsoft.com/office/powerpoint/2010/main" val="34292434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115960" y="1386038"/>
            <a:ext cx="6873007" cy="4604266"/>
          </a:xfrm>
        </p:spPr>
        <p:txBody>
          <a:bodyPr>
            <a:normAutofit/>
          </a:bodyPr>
          <a:lstStyle/>
          <a:p>
            <a:pPr marL="0" indent="0" algn="ctr">
              <a:buNone/>
            </a:pPr>
            <a:r>
              <a:rPr lang="en-US" sz="3200" dirty="0">
                <a:solidFill>
                  <a:srgbClr val="0070C0"/>
                </a:solidFill>
              </a:rPr>
              <a:t>Quick Polling Question 5</a:t>
            </a:r>
          </a:p>
          <a:p>
            <a:pPr marL="0" indent="0">
              <a:buNone/>
            </a:pPr>
            <a:endParaRPr lang="en-US" sz="3200" dirty="0"/>
          </a:p>
          <a:p>
            <a:pPr marL="0" indent="0" algn="ctr">
              <a:buNone/>
            </a:pPr>
            <a:r>
              <a:rPr lang="en-US" sz="3200" dirty="0"/>
              <a:t>Would you like to receive quarterly a link to the then-most recent version of </a:t>
            </a:r>
            <a:r>
              <a:rPr lang="en-US" sz="3200"/>
              <a:t>the 2,700</a:t>
            </a:r>
            <a:r>
              <a:rPr lang="en-US" sz="3200" dirty="0"/>
              <a:t>+ page PDF that is included with the course materials, through Steve's newsletter, Gorin's Business Succession Solutions?</a:t>
            </a:r>
          </a:p>
        </p:txBody>
      </p:sp>
    </p:spTree>
    <p:extLst>
      <p:ext uri="{BB962C8B-B14F-4D97-AF65-F5344CB8AC3E}">
        <p14:creationId xmlns:p14="http://schemas.microsoft.com/office/powerpoint/2010/main" val="2473017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115961" y="1570704"/>
            <a:ext cx="6248400" cy="4419600"/>
          </a:xfrm>
        </p:spPr>
        <p:txBody>
          <a:bodyPr>
            <a:normAutofit fontScale="47500" lnSpcReduction="20000"/>
          </a:bodyPr>
          <a:lstStyle/>
          <a:p>
            <a:pPr marL="0" indent="0" algn="ctr">
              <a:buNone/>
            </a:pPr>
            <a:r>
              <a:rPr lang="en-US" sz="3800" dirty="0">
                <a:solidFill>
                  <a:srgbClr val="0070C0"/>
                </a:solidFill>
              </a:rPr>
              <a:t>Quick Polling Question 6</a:t>
            </a:r>
          </a:p>
          <a:p>
            <a:pPr marL="0" indent="0">
              <a:buNone/>
            </a:pPr>
            <a:endParaRPr lang="en-US" sz="3800" dirty="0"/>
          </a:p>
          <a:p>
            <a:pPr marL="0" indent="0" algn="ctr">
              <a:buNone/>
            </a:pPr>
            <a:r>
              <a:rPr lang="en-US" sz="3800" dirty="0"/>
              <a:t>Would you like CLE in one or more of California, Illinois, or Missouri? ("Yes" gives you a certificate good for all 3.)</a:t>
            </a:r>
          </a:p>
          <a:p>
            <a:pPr marL="0" indent="0" algn="ctr">
              <a:buNone/>
            </a:pPr>
            <a:endParaRPr lang="en-US" sz="3200" dirty="0"/>
          </a:p>
          <a:p>
            <a:pPr marL="0" indent="0" algn="ctr">
              <a:buNone/>
            </a:pPr>
            <a:r>
              <a:rPr lang="en-US" sz="3800" dirty="0"/>
              <a:t>Thompson Coburn LLP is pre-approved for continuing legal education credit in California, Illinois and Missouri. The Certificate is awarded based on full attendance of 90 minutes. For those attorneys seeking CLE in other jurisdictions, the Certificate of Attendance can be used to seek CLE in the other jurisdictions. It will be the responsibility of each attorney to handle CLE in his or her own state. While Thompson Coburn LLP adheres to the strict accreditation rules for California, Illinois, and Missouri, please note that our live webinars may not be eligible to receive credit in all states.</a:t>
            </a:r>
          </a:p>
        </p:txBody>
      </p:sp>
    </p:spTree>
    <p:extLst>
      <p:ext uri="{BB962C8B-B14F-4D97-AF65-F5344CB8AC3E}">
        <p14:creationId xmlns:p14="http://schemas.microsoft.com/office/powerpoint/2010/main" val="638907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78234D58-F3C5-4759-A74B-F2E374F498F2}"/>
              </a:ext>
            </a:extLst>
          </p:cNvPr>
          <p:cNvSpPr>
            <a:spLocks noGrp="1"/>
          </p:cNvSpPr>
          <p:nvPr>
            <p:ph type="title"/>
          </p:nvPr>
        </p:nvSpPr>
        <p:spPr>
          <a:xfrm>
            <a:off x="1500883" y="0"/>
            <a:ext cx="6934200" cy="1130300"/>
          </a:xfrm>
        </p:spPr>
        <p:txBody>
          <a:bodyPr/>
          <a:lstStyle/>
          <a:p>
            <a:pPr eaLnBrk="1" hangingPunct="1"/>
            <a:r>
              <a:rPr altLang="en-US" sz="3600" dirty="0">
                <a:latin typeface="Arial" panose="020B0604020202020204" pitchFamily="34" charset="0"/>
                <a:cs typeface="Arial" panose="020B0604020202020204" pitchFamily="34" charset="0"/>
              </a:rPr>
              <a:t>Conclusion</a:t>
            </a:r>
            <a:r>
              <a:rPr lang="en-US" altLang="en-US" sz="3600" dirty="0">
                <a:latin typeface="Arial" panose="020B0604020202020204" pitchFamily="34" charset="0"/>
                <a:cs typeface="Arial" panose="020B0604020202020204" pitchFamily="34" charset="0"/>
              </a:rPr>
              <a:t> – Free Resources</a:t>
            </a:r>
            <a:endParaRPr altLang="en-US" sz="3600" dirty="0">
              <a:latin typeface="Arial" panose="020B0604020202020204" pitchFamily="34" charset="0"/>
              <a:cs typeface="Arial" panose="020B0604020202020204" pitchFamily="34" charset="0"/>
            </a:endParaRPr>
          </a:p>
        </p:txBody>
      </p:sp>
      <p:sp>
        <p:nvSpPr>
          <p:cNvPr id="38915" name="Content Placeholder 2">
            <a:extLst>
              <a:ext uri="{FF2B5EF4-FFF2-40B4-BE49-F238E27FC236}">
                <a16:creationId xmlns:a16="http://schemas.microsoft.com/office/drawing/2014/main" id="{04E3109E-596E-492A-88A1-E7F4EC69FD40}"/>
              </a:ext>
            </a:extLst>
          </p:cNvPr>
          <p:cNvSpPr>
            <a:spLocks noGrp="1"/>
          </p:cNvSpPr>
          <p:nvPr>
            <p:ph idx="1"/>
          </p:nvPr>
        </p:nvSpPr>
        <p:spPr>
          <a:xfrm>
            <a:off x="381000" y="1435100"/>
            <a:ext cx="8305800" cy="4343400"/>
          </a:xfrm>
        </p:spPr>
        <p:txBody>
          <a:bodyPr>
            <a:normAutofit fontScale="92500"/>
          </a:bodyPr>
          <a:lstStyle/>
          <a:p>
            <a:r>
              <a:rPr lang="en-US" altLang="en-US" sz="2800" u="sng" dirty="0">
                <a:latin typeface="Arial" panose="020B0604020202020204" pitchFamily="34" charset="0"/>
                <a:cs typeface="Arial" panose="020B0604020202020204" pitchFamily="34" charset="0"/>
                <a:hlinkClick r:id="rId2"/>
              </a:rPr>
              <a:t>Gorin’s Business Succession Solutions</a:t>
            </a:r>
            <a:r>
              <a:rPr lang="en-US" altLang="en-US" sz="2800" dirty="0">
                <a:latin typeface="Arial" panose="020B0604020202020204" pitchFamily="34" charset="0"/>
                <a:cs typeface="Arial" panose="020B0604020202020204" pitchFamily="34" charset="0"/>
              </a:rPr>
              <a:t> (quarterly updates to 2,700+ page materials plus chance to subscribe to other publications)</a:t>
            </a:r>
          </a:p>
          <a:p>
            <a:pPr eaLnBrk="1" hangingPunct="1"/>
            <a:r>
              <a:rPr lang="en-US" altLang="en-US" sz="2800" dirty="0">
                <a:latin typeface="Arial" panose="020B0604020202020204" pitchFamily="34" charset="0"/>
                <a:cs typeface="Arial" panose="020B0604020202020204" pitchFamily="34" charset="0"/>
              </a:rPr>
              <a:t>CPA Academy </a:t>
            </a:r>
            <a:r>
              <a:rPr lang="en-US" altLang="en-US" sz="2800" dirty="0">
                <a:latin typeface="Arial" panose="020B0604020202020204" pitchFamily="34" charset="0"/>
                <a:cs typeface="Arial" panose="020B0604020202020204" pitchFamily="34" charset="0"/>
                <a:hlinkClick r:id="rId2"/>
              </a:rPr>
              <a:t>instructor page</a:t>
            </a:r>
            <a:r>
              <a:rPr lang="en-US" altLang="en-US" sz="2800" dirty="0">
                <a:latin typeface="Arial" panose="020B0604020202020204" pitchFamily="34" charset="0"/>
                <a:cs typeface="Arial" panose="020B0604020202020204" pitchFamily="34" charset="0"/>
              </a:rPr>
              <a:t>, including:</a:t>
            </a:r>
          </a:p>
          <a:p>
            <a:pPr lvl="1"/>
            <a:r>
              <a:rPr lang="en-US" altLang="en-US" sz="2800" dirty="0">
                <a:latin typeface="Arial" panose="020B0604020202020204" pitchFamily="34" charset="0"/>
                <a:cs typeface="Arial" panose="020B0604020202020204" pitchFamily="34" charset="0"/>
              </a:rPr>
              <a:t>Fiduciary Income Tax Refresher and Latest Update</a:t>
            </a:r>
          </a:p>
          <a:p>
            <a:pPr lvl="1"/>
            <a:r>
              <a:rPr lang="en-US" altLang="en-US" sz="2800" dirty="0">
                <a:latin typeface="Arial" panose="020B0604020202020204" pitchFamily="34" charset="0"/>
                <a:cs typeface="Arial" panose="020B0604020202020204" pitchFamily="34" charset="0"/>
              </a:rPr>
              <a:t>How to Shift Income to Beneficiaries</a:t>
            </a:r>
          </a:p>
          <a:p>
            <a:pPr lvl="1"/>
            <a:r>
              <a:rPr lang="en-US" altLang="en-US" sz="2800" dirty="0">
                <a:latin typeface="Arial" panose="020B0604020202020204" pitchFamily="34" charset="0"/>
                <a:cs typeface="Arial" panose="020B0604020202020204" pitchFamily="34" charset="0"/>
              </a:rPr>
              <a:t>Pass-through Entities Held By Trusts</a:t>
            </a:r>
          </a:p>
          <a:p>
            <a:pPr lvl="1"/>
            <a:r>
              <a:rPr lang="en-US" altLang="en-US" sz="2800" dirty="0">
                <a:latin typeface="Arial" panose="020B0604020202020204" pitchFamily="34" charset="0"/>
                <a:cs typeface="Arial" panose="020B0604020202020204" pitchFamily="34" charset="0"/>
              </a:rPr>
              <a:t>Formula Transfers for Estate Planning</a:t>
            </a:r>
          </a:p>
          <a:p>
            <a:pPr lvl="1"/>
            <a:r>
              <a:rPr lang="en-US" altLang="en-US" sz="2800" dirty="0">
                <a:latin typeface="Arial" panose="020B0604020202020204" pitchFamily="34" charset="0"/>
                <a:cs typeface="Arial" panose="020B0604020202020204" pitchFamily="34" charset="0"/>
              </a:rPr>
              <a:t>Beneficiary Deemed-Owned Trusts</a:t>
            </a:r>
          </a:p>
        </p:txBody>
      </p:sp>
      <p:sp>
        <p:nvSpPr>
          <p:cNvPr id="38916" name="Slide Number Placeholder 2">
            <a:extLst>
              <a:ext uri="{FF2B5EF4-FFF2-40B4-BE49-F238E27FC236}">
                <a16:creationId xmlns:a16="http://schemas.microsoft.com/office/drawing/2014/main" id="{2B34205C-94E1-414B-8212-08593D6132C9}"/>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13C022-047E-4408-A600-D96F4CCEF17E}" type="slidenum">
              <a:rPr lang="en-US" altLang="en-US" sz="1200" smtClean="0"/>
              <a:pPr>
                <a:spcBef>
                  <a:spcPct val="0"/>
                </a:spcBef>
                <a:buFontTx/>
                <a:buNone/>
              </a:pPr>
              <a:t>34</a:t>
            </a:fld>
            <a:endParaRPr lang="en-US" altLang="en-US" sz="1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78234D58-F3C5-4759-A74B-F2E374F498F2}"/>
              </a:ext>
            </a:extLst>
          </p:cNvPr>
          <p:cNvSpPr>
            <a:spLocks noGrp="1"/>
          </p:cNvSpPr>
          <p:nvPr>
            <p:ph type="title"/>
          </p:nvPr>
        </p:nvSpPr>
        <p:spPr>
          <a:xfrm>
            <a:off x="1500883" y="0"/>
            <a:ext cx="6934200" cy="1130300"/>
          </a:xfrm>
        </p:spPr>
        <p:txBody>
          <a:bodyPr/>
          <a:lstStyle/>
          <a:p>
            <a:pPr eaLnBrk="1" hangingPunct="1"/>
            <a:r>
              <a:rPr lang="en-US" altLang="en-US" sz="3600" dirty="0">
                <a:latin typeface="Arial" panose="020B0604020202020204" pitchFamily="34" charset="0"/>
                <a:cs typeface="Arial" panose="020B0604020202020204" pitchFamily="34" charset="0"/>
              </a:rPr>
              <a:t>Additional Offer</a:t>
            </a:r>
            <a:endParaRPr altLang="en-US" sz="3600" dirty="0">
              <a:latin typeface="Arial" panose="020B0604020202020204" pitchFamily="34" charset="0"/>
              <a:cs typeface="Arial" panose="020B0604020202020204" pitchFamily="34" charset="0"/>
            </a:endParaRPr>
          </a:p>
        </p:txBody>
      </p:sp>
      <p:sp>
        <p:nvSpPr>
          <p:cNvPr id="38915" name="Content Placeholder 2">
            <a:extLst>
              <a:ext uri="{FF2B5EF4-FFF2-40B4-BE49-F238E27FC236}">
                <a16:creationId xmlns:a16="http://schemas.microsoft.com/office/drawing/2014/main" id="{04E3109E-596E-492A-88A1-E7F4EC69FD40}"/>
              </a:ext>
            </a:extLst>
          </p:cNvPr>
          <p:cNvSpPr>
            <a:spLocks noGrp="1"/>
          </p:cNvSpPr>
          <p:nvPr>
            <p:ph idx="1"/>
          </p:nvPr>
        </p:nvSpPr>
        <p:spPr>
          <a:xfrm>
            <a:off x="381000" y="1435100"/>
            <a:ext cx="8305800" cy="4343400"/>
          </a:xfrm>
        </p:spPr>
        <p:txBody>
          <a:bodyPr>
            <a:normAutofit lnSpcReduction="10000"/>
          </a:bodyPr>
          <a:lstStyle/>
          <a:p>
            <a:r>
              <a:rPr lang="en-US" altLang="en-US" sz="2800" dirty="0">
                <a:latin typeface="Arial" panose="020B0604020202020204" pitchFamily="34" charset="0"/>
                <a:cs typeface="Arial" panose="020B0604020202020204" pitchFamily="34" charset="0"/>
              </a:rPr>
              <a:t>“Yearend Use of Exemption – Beware Reserved Attack on Clawback” warns that certain big gifts to use exemption that also involve estate inclusion may not work if threatened regulations are adopted</a:t>
            </a:r>
          </a:p>
          <a:p>
            <a:r>
              <a:rPr lang="en-US" altLang="en-US" sz="2800" dirty="0">
                <a:latin typeface="Arial" panose="020B0604020202020204" pitchFamily="34" charset="0"/>
                <a:cs typeface="Arial" panose="020B0604020202020204" pitchFamily="34" charset="0"/>
              </a:rPr>
              <a:t>With this special link you qualify for Special CPA Academy Discount pricing ($129 for 1.5 hours – no CPE): </a:t>
            </a:r>
            <a:r>
              <a:rPr lang="en-US" altLang="en-US" sz="2800" dirty="0">
                <a:latin typeface="Arial" panose="020B0604020202020204" pitchFamily="34" charset="0"/>
                <a:cs typeface="Arial" panose="020B0604020202020204" pitchFamily="34" charset="0"/>
                <a:hlinkClick r:id="rId2"/>
              </a:rPr>
              <a:t>https://leimbergservices.com/wdev/productsdiscountcpa.cfm?id=118</a:t>
            </a:r>
            <a:r>
              <a:rPr lang="en-US" altLang="en-US" sz="2800" dirty="0">
                <a:latin typeface="Arial" panose="020B0604020202020204" pitchFamily="34" charset="0"/>
                <a:cs typeface="Arial" panose="020B0604020202020204" pitchFamily="34" charset="0"/>
              </a:rPr>
              <a:t> </a:t>
            </a:r>
          </a:p>
        </p:txBody>
      </p:sp>
      <p:sp>
        <p:nvSpPr>
          <p:cNvPr id="38916" name="Slide Number Placeholder 2">
            <a:extLst>
              <a:ext uri="{FF2B5EF4-FFF2-40B4-BE49-F238E27FC236}">
                <a16:creationId xmlns:a16="http://schemas.microsoft.com/office/drawing/2014/main" id="{2B34205C-94E1-414B-8212-08593D6132C9}"/>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13C022-047E-4408-A600-D96F4CCEF17E}" type="slidenum">
              <a:rPr lang="en-US" altLang="en-US" sz="1200" smtClean="0"/>
              <a:pPr>
                <a:spcBef>
                  <a:spcPct val="0"/>
                </a:spcBef>
                <a:buFontTx/>
                <a:buNone/>
              </a:pPr>
              <a:t>35</a:t>
            </a:fld>
            <a:endParaRPr lang="en-US" altLang="en-US" sz="1200"/>
          </a:p>
        </p:txBody>
      </p:sp>
    </p:spTree>
    <p:extLst>
      <p:ext uri="{BB962C8B-B14F-4D97-AF65-F5344CB8AC3E}">
        <p14:creationId xmlns:p14="http://schemas.microsoft.com/office/powerpoint/2010/main" val="1914087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1245296" y="133350"/>
            <a:ext cx="6934200" cy="1130300"/>
          </a:xfrm>
        </p:spPr>
        <p:txBody>
          <a:bodyPr/>
          <a:lstStyle/>
          <a:p>
            <a:pPr eaLnBrk="1" hangingPunct="1"/>
            <a:r>
              <a:rPr altLang="en-US" dirty="0"/>
              <a:t>Overview</a:t>
            </a:r>
          </a:p>
        </p:txBody>
      </p:sp>
      <p:sp>
        <p:nvSpPr>
          <p:cNvPr id="16387" name="Content Placeholder 3"/>
          <p:cNvSpPr>
            <a:spLocks noGrp="1"/>
          </p:cNvSpPr>
          <p:nvPr>
            <p:ph idx="1"/>
          </p:nvPr>
        </p:nvSpPr>
        <p:spPr>
          <a:xfrm>
            <a:off x="457199" y="1600201"/>
            <a:ext cx="7949821" cy="4419600"/>
          </a:xfrm>
        </p:spPr>
        <p:txBody>
          <a:bodyPr>
            <a:normAutofit/>
          </a:bodyPr>
          <a:lstStyle/>
          <a:p>
            <a:r>
              <a:rPr lang="en-US" altLang="en-US" sz="3600" dirty="0"/>
              <a:t>How to design a formula purchase price designed to run the gift tax statute of limitations</a:t>
            </a:r>
          </a:p>
          <a:p>
            <a:r>
              <a:rPr lang="en-US" altLang="en-US" sz="3600" dirty="0"/>
              <a:t>How to design the recipient trust to use a disclaimer</a:t>
            </a:r>
          </a:p>
          <a:p>
            <a:r>
              <a:rPr lang="en-US" altLang="en-US" sz="3600" dirty="0"/>
              <a:t>How to design the recipient trust to run the gift tax statute of limitations</a:t>
            </a:r>
          </a:p>
        </p:txBody>
      </p:sp>
      <p:sp>
        <p:nvSpPr>
          <p:cNvPr id="16388"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E47E74B3-5A82-46C5-AC01-0DFE96743F5B}" type="slidenum">
              <a:rPr lang="en-US" altLang="en-US" sz="1200" smtClean="0"/>
              <a:pPr fontAlgn="base">
                <a:spcBef>
                  <a:spcPct val="0"/>
                </a:spcBef>
                <a:spcAft>
                  <a:spcPct val="0"/>
                </a:spcAft>
                <a:buFontTx/>
                <a:buNone/>
              </a:pPr>
              <a:t>4</a:t>
            </a:fld>
            <a:endParaRPr lang="en-US" altLang="en-US" sz="1200"/>
          </a:p>
        </p:txBody>
      </p:sp>
    </p:spTree>
    <p:extLst>
      <p:ext uri="{BB962C8B-B14F-4D97-AF65-F5344CB8AC3E}">
        <p14:creationId xmlns:p14="http://schemas.microsoft.com/office/powerpoint/2010/main" val="991813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741242" cy="869540"/>
          </a:xfrm>
        </p:spPr>
        <p:txBody>
          <a:bodyPr>
            <a:normAutofit/>
          </a:bodyPr>
          <a:lstStyle/>
          <a:p>
            <a:r>
              <a:rPr lang="en-US" altLang="en-US" sz="3200" dirty="0"/>
              <a:t>Irrevocable Grantor Trust  </a:t>
            </a:r>
            <a:r>
              <a:rPr lang="en-US" altLang="en-US" sz="2000" dirty="0"/>
              <a:t>(III.B.2.)</a:t>
            </a:r>
          </a:p>
        </p:txBody>
      </p:sp>
      <p:sp>
        <p:nvSpPr>
          <p:cNvPr id="18435" name="Content Placeholder 3"/>
          <p:cNvSpPr>
            <a:spLocks noGrp="1"/>
          </p:cNvSpPr>
          <p:nvPr>
            <p:ph idx="1"/>
          </p:nvPr>
        </p:nvSpPr>
        <p:spPr>
          <a:xfrm>
            <a:off x="457200" y="1600201"/>
            <a:ext cx="8113594" cy="4419600"/>
          </a:xfrm>
        </p:spPr>
        <p:txBody>
          <a:bodyPr>
            <a:normAutofit fontScale="85000" lnSpcReduction="10000"/>
          </a:bodyPr>
          <a:lstStyle/>
          <a:p>
            <a:r>
              <a:rPr lang="en-US" altLang="en-US" sz="3600" dirty="0"/>
              <a:t>Irrevocable – outside of estate tax system</a:t>
            </a:r>
          </a:p>
          <a:p>
            <a:r>
              <a:rPr lang="en-US" altLang="en-US" sz="3600" dirty="0"/>
              <a:t>Grantor trust – income taxed to grantor</a:t>
            </a:r>
          </a:p>
          <a:p>
            <a:r>
              <a:rPr lang="en-US" altLang="en-US" sz="3600" dirty="0"/>
              <a:t>The grantor reports all of the trust’s taxable items on the grantor’s income tax return</a:t>
            </a:r>
          </a:p>
          <a:p>
            <a:r>
              <a:rPr lang="en-US" altLang="en-US" sz="3600" dirty="0"/>
              <a:t>In other words, the trust grows free from income (including capital gain) tax, and the grantor’s taxable estate decreases because the grantor is paying taxes on the trust’s income</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5</a:t>
            </a:fld>
            <a:endParaRPr lang="en-US" altLang="en-US" sz="1200"/>
          </a:p>
        </p:txBody>
      </p:sp>
    </p:spTree>
    <p:extLst>
      <p:ext uri="{BB962C8B-B14F-4D97-AF65-F5344CB8AC3E}">
        <p14:creationId xmlns:p14="http://schemas.microsoft.com/office/powerpoint/2010/main" val="1478316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741242" cy="869540"/>
          </a:xfrm>
        </p:spPr>
        <p:txBody>
          <a:bodyPr>
            <a:normAutofit/>
          </a:bodyPr>
          <a:lstStyle/>
          <a:p>
            <a:r>
              <a:rPr lang="en-US" altLang="en-US" sz="3200" dirty="0"/>
              <a:t>Irrevocable Grantor Trust  </a:t>
            </a:r>
            <a:r>
              <a:rPr lang="en-US" altLang="en-US" sz="2000" dirty="0"/>
              <a:t>(III.B.2.d.i.(c))</a:t>
            </a:r>
          </a:p>
        </p:txBody>
      </p:sp>
      <p:sp>
        <p:nvSpPr>
          <p:cNvPr id="18435" name="Content Placeholder 3"/>
          <p:cNvSpPr>
            <a:spLocks noGrp="1"/>
          </p:cNvSpPr>
          <p:nvPr>
            <p:ph idx="1"/>
          </p:nvPr>
        </p:nvSpPr>
        <p:spPr>
          <a:xfrm>
            <a:off x="457200" y="1600201"/>
            <a:ext cx="8113594" cy="4419600"/>
          </a:xfrm>
        </p:spPr>
        <p:txBody>
          <a:bodyPr>
            <a:normAutofit lnSpcReduction="10000"/>
          </a:bodyPr>
          <a:lstStyle/>
          <a:p>
            <a:pPr marL="0" indent="0">
              <a:buNone/>
            </a:pPr>
            <a:r>
              <a:rPr lang="en-US" altLang="en-US" sz="3600" dirty="0"/>
              <a:t>Reg. § 1.671-4</a:t>
            </a:r>
          </a:p>
          <a:p>
            <a:r>
              <a:rPr lang="en-US" altLang="en-US" sz="3600" dirty="0"/>
              <a:t>Can use grantor’s social security number</a:t>
            </a:r>
          </a:p>
          <a:p>
            <a:r>
              <a:rPr lang="en-US" altLang="en-US" sz="3600" dirty="0"/>
              <a:t>Trust can have its own tax ID (required if QSST taxed to beneficiary as deemed owner) and files an annual Form 1041 with a grantor information statement</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6</a:t>
            </a:fld>
            <a:endParaRPr lang="en-US" altLang="en-US" sz="1200"/>
          </a:p>
        </p:txBody>
      </p:sp>
    </p:spTree>
    <p:extLst>
      <p:ext uri="{BB962C8B-B14F-4D97-AF65-F5344CB8AC3E}">
        <p14:creationId xmlns:p14="http://schemas.microsoft.com/office/powerpoint/2010/main" val="1065501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741242" cy="869540"/>
          </a:xfrm>
        </p:spPr>
        <p:txBody>
          <a:bodyPr>
            <a:normAutofit/>
          </a:bodyPr>
          <a:lstStyle/>
          <a:p>
            <a:r>
              <a:rPr lang="en-US" altLang="en-US" sz="3200" dirty="0"/>
              <a:t>Irrevocable Grantor Trust  </a:t>
            </a:r>
            <a:r>
              <a:rPr lang="en-US" altLang="en-US" sz="2000" dirty="0"/>
              <a:t>(III.B.2.)</a:t>
            </a:r>
          </a:p>
        </p:txBody>
      </p:sp>
      <p:sp>
        <p:nvSpPr>
          <p:cNvPr id="18435" name="Content Placeholder 3"/>
          <p:cNvSpPr>
            <a:spLocks noGrp="1"/>
          </p:cNvSpPr>
          <p:nvPr>
            <p:ph idx="1"/>
          </p:nvPr>
        </p:nvSpPr>
        <p:spPr>
          <a:xfrm>
            <a:off x="457200" y="1600201"/>
            <a:ext cx="8113594" cy="4419600"/>
          </a:xfrm>
        </p:spPr>
        <p:txBody>
          <a:bodyPr>
            <a:normAutofit lnSpcReduction="10000"/>
          </a:bodyPr>
          <a:lstStyle/>
          <a:p>
            <a:r>
              <a:rPr lang="en-US" altLang="en-US" sz="3600" dirty="0"/>
              <a:t>The grantor may enter into transactions with the trust that are ignored for income tax purposes but respected for gift tax purposes</a:t>
            </a:r>
          </a:p>
          <a:p>
            <a:r>
              <a:rPr lang="en-US" altLang="en-US" sz="3600" dirty="0"/>
              <a:t>Most powerful when the grantor sells an interest in an entity taxed as a partnership or as an S corporation in exchange for a note</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7</a:t>
            </a:fld>
            <a:endParaRPr lang="en-US" altLang="en-US" sz="1200"/>
          </a:p>
        </p:txBody>
      </p:sp>
    </p:spTree>
    <p:extLst>
      <p:ext uri="{BB962C8B-B14F-4D97-AF65-F5344CB8AC3E}">
        <p14:creationId xmlns:p14="http://schemas.microsoft.com/office/powerpoint/2010/main" val="1150221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741242" cy="869540"/>
          </a:xfrm>
        </p:spPr>
        <p:txBody>
          <a:bodyPr>
            <a:normAutofit/>
          </a:bodyPr>
          <a:lstStyle/>
          <a:p>
            <a:r>
              <a:rPr lang="en-US" altLang="en-US" sz="3200" dirty="0"/>
              <a:t>Irrevocable Grantor Trust  </a:t>
            </a:r>
            <a:r>
              <a:rPr lang="en-US" altLang="en-US" sz="2000" dirty="0"/>
              <a:t>(III.B.2.)</a:t>
            </a:r>
          </a:p>
        </p:txBody>
      </p:sp>
      <p:sp>
        <p:nvSpPr>
          <p:cNvPr id="18435" name="Content Placeholder 3"/>
          <p:cNvSpPr>
            <a:spLocks noGrp="1"/>
          </p:cNvSpPr>
          <p:nvPr>
            <p:ph idx="1"/>
          </p:nvPr>
        </p:nvSpPr>
        <p:spPr>
          <a:xfrm>
            <a:off x="457200" y="1600201"/>
            <a:ext cx="8113594" cy="4419600"/>
          </a:xfrm>
        </p:spPr>
        <p:txBody>
          <a:bodyPr>
            <a:normAutofit/>
          </a:bodyPr>
          <a:lstStyle/>
          <a:p>
            <a:r>
              <a:rPr lang="en-US" altLang="en-US" sz="3600" dirty="0"/>
              <a:t>Entity makes distributions to its owners to pay their income tax on their distributive share of the entity’s income (“tax distributions”)</a:t>
            </a:r>
          </a:p>
          <a:p>
            <a:r>
              <a:rPr lang="en-US" altLang="en-US" sz="3600" dirty="0"/>
              <a:t>Because the trust does not pay income tax, it uses its tax distributions to repay the note</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8</a:t>
            </a:fld>
            <a:endParaRPr lang="en-US" altLang="en-US" sz="1200"/>
          </a:p>
        </p:txBody>
      </p:sp>
    </p:spTree>
    <p:extLst>
      <p:ext uri="{BB962C8B-B14F-4D97-AF65-F5344CB8AC3E}">
        <p14:creationId xmlns:p14="http://schemas.microsoft.com/office/powerpoint/2010/main" val="4027478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1104900" y="133350"/>
            <a:ext cx="6741242" cy="869540"/>
          </a:xfrm>
        </p:spPr>
        <p:txBody>
          <a:bodyPr>
            <a:normAutofit/>
          </a:bodyPr>
          <a:lstStyle/>
          <a:p>
            <a:r>
              <a:rPr lang="en-US" altLang="en-US" sz="3200" dirty="0"/>
              <a:t>Irrevocable Grantor Trust  </a:t>
            </a:r>
            <a:r>
              <a:rPr lang="en-US" altLang="en-US" sz="2000" dirty="0"/>
              <a:t>(III.B.2.)</a:t>
            </a:r>
          </a:p>
        </p:txBody>
      </p:sp>
      <p:sp>
        <p:nvSpPr>
          <p:cNvPr id="18435" name="Content Placeholder 3"/>
          <p:cNvSpPr>
            <a:spLocks noGrp="1"/>
          </p:cNvSpPr>
          <p:nvPr>
            <p:ph idx="1"/>
          </p:nvPr>
        </p:nvSpPr>
        <p:spPr>
          <a:xfrm>
            <a:off x="457200" y="1600201"/>
            <a:ext cx="8113594" cy="4419600"/>
          </a:xfrm>
        </p:spPr>
        <p:txBody>
          <a:bodyPr>
            <a:normAutofit fontScale="92500" lnSpcReduction="10000"/>
          </a:bodyPr>
          <a:lstStyle/>
          <a:p>
            <a:r>
              <a:rPr lang="en-US" altLang="en-US" sz="3600" dirty="0"/>
              <a:t>Grantor has to pay tax on the K-1 issued to the trust</a:t>
            </a:r>
          </a:p>
          <a:p>
            <a:r>
              <a:rPr lang="en-US" altLang="en-US" sz="3600" dirty="0"/>
              <a:t>Grantor uses the note payments to pay income taxes</a:t>
            </a:r>
          </a:p>
          <a:p>
            <a:r>
              <a:rPr lang="en-US" altLang="en-US" sz="3600" dirty="0"/>
              <a:t>Rather than restoring the grantor’s estate for the value of the sold business interest, the note payments go straight to the taxing authorities, making the note essentially be a disappearing asset</a:t>
            </a:r>
          </a:p>
        </p:txBody>
      </p:sp>
      <p:sp>
        <p:nvSpPr>
          <p:cNvPr id="18436"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defRPr>
            </a:lvl9pPr>
          </a:lstStyle>
          <a:p>
            <a:pPr fontAlgn="base">
              <a:spcBef>
                <a:spcPct val="0"/>
              </a:spcBef>
              <a:spcAft>
                <a:spcPct val="0"/>
              </a:spcAft>
              <a:buFontTx/>
              <a:buNone/>
            </a:pPr>
            <a:fld id="{03DEC911-EA7D-4B55-8755-D8904CC18D98}" type="slidenum">
              <a:rPr lang="en-US" altLang="en-US" sz="1200" smtClean="0"/>
              <a:pPr fontAlgn="base">
                <a:spcBef>
                  <a:spcPct val="0"/>
                </a:spcBef>
                <a:spcAft>
                  <a:spcPct val="0"/>
                </a:spcAft>
                <a:buFontTx/>
                <a:buNone/>
              </a:pPr>
              <a:t>9</a:t>
            </a:fld>
            <a:endParaRPr lang="en-US" altLang="en-US" sz="1200"/>
          </a:p>
        </p:txBody>
      </p:sp>
    </p:spTree>
    <p:extLst>
      <p:ext uri="{BB962C8B-B14F-4D97-AF65-F5344CB8AC3E}">
        <p14:creationId xmlns:p14="http://schemas.microsoft.com/office/powerpoint/2010/main" val="3083421218"/>
      </p:ext>
    </p:extLst>
  </p:cSld>
  <p:clrMapOvr>
    <a:masterClrMapping/>
  </p:clrMapOvr>
</p:sld>
</file>

<file path=ppt/theme/theme1.xml><?xml version="1.0" encoding="utf-8"?>
<a:theme xmlns:a="http://schemas.openxmlformats.org/drawingml/2006/main" name="CPAa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PAaTheme1" id="{F531BBC5-777D-4AD3-81C3-9D523D20AEFC}" vid="{31EFF822-5930-44D6-8274-5913268B0E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CPAaTheme1</Template>
  <TotalTime>10479</TotalTime>
  <Words>2344</Words>
  <Application>Microsoft Office PowerPoint</Application>
  <PresentationFormat>On-screen Show (4:3)</PresentationFormat>
  <Paragraphs>190</Paragraphs>
  <Slides>35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Lucida Sans</vt:lpstr>
      <vt:lpstr>CPAaTheme1</vt:lpstr>
      <vt:lpstr>Formula Transfers for Estate Planning</vt:lpstr>
      <vt:lpstr>Review of Materials</vt:lpstr>
      <vt:lpstr>Overview</vt:lpstr>
      <vt:lpstr>Overview</vt:lpstr>
      <vt:lpstr>Irrevocable Grantor Trust  (III.B.2.)</vt:lpstr>
      <vt:lpstr>Irrevocable Grantor Trust  (III.B.2.d.i.(c))</vt:lpstr>
      <vt:lpstr>Irrevocable Grantor Trust  (III.B.2.)</vt:lpstr>
      <vt:lpstr>Irrevocable Grantor Trust  (III.B.2.)</vt:lpstr>
      <vt:lpstr>Irrevocable Grantor Trust  (III.B.2.)</vt:lpstr>
      <vt:lpstr>Irrevocable Grantor Trust  (III.B.2.)</vt:lpstr>
      <vt:lpstr>Irrevocable Grantor Trust  (III.B.2.)</vt:lpstr>
      <vt:lpstr>PowerPoint Presentation</vt:lpstr>
      <vt:lpstr>GRAT – A “Safe” Type of Sale (III.B.2.b.)</vt:lpstr>
      <vt:lpstr>GRAT – A “Safe” Type of Sale (III.B.2.b.)</vt:lpstr>
      <vt:lpstr>Formula Describes How Much Is Transferred (III.B.3.a.i)</vt:lpstr>
      <vt:lpstr>Required Language (III.B.3.a.v.)</vt:lpstr>
      <vt:lpstr>PowerPoint Presentation</vt:lpstr>
      <vt:lpstr>Formula Describes How Much Is Transferred (III.B.3.a.i)</vt:lpstr>
      <vt:lpstr>Gift Over to Charity (III.B.3.a.iii.)</vt:lpstr>
      <vt:lpstr>Gift Over to Charity (III.B.3.a.iii.)</vt:lpstr>
      <vt:lpstr>Gift Over to Charity (III.B.3.a.iii.)</vt:lpstr>
      <vt:lpstr>PowerPoint Presentation</vt:lpstr>
      <vt:lpstr>Disclaimer (III.B.3.a.i)</vt:lpstr>
      <vt:lpstr>Achieving Finality</vt:lpstr>
      <vt:lpstr>Defined Consideration Clause  (III.B.3.a.iv.)</vt:lpstr>
      <vt:lpstr>Defined Consideration Clause  (III.B.3.a.iv.)</vt:lpstr>
      <vt:lpstr>Defined Consideration Clause  (III.B.3.a.iv.)</vt:lpstr>
      <vt:lpstr>Defined Consideration Clause  (III.B.3.a.iv.)</vt:lpstr>
      <vt:lpstr>Defined Consideration Clause  (III.B.3.a.iv.)</vt:lpstr>
      <vt:lpstr>PowerPoint Presentation</vt:lpstr>
      <vt:lpstr>Defined Consideration Clause  (III.B.3.a.iv.)</vt:lpstr>
      <vt:lpstr>PowerPoint Presentation</vt:lpstr>
      <vt:lpstr>PowerPoint Presentation</vt:lpstr>
      <vt:lpstr>Conclusion – Free Resources</vt:lpstr>
      <vt:lpstr>Additional Offer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Iscoe</dc:creator>
  <cp:lastModifiedBy>joan hecker</cp:lastModifiedBy>
  <cp:revision>233</cp:revision>
  <cp:lastPrinted>2020-05-29T13:07:29Z</cp:lastPrinted>
  <dcterms:created xsi:type="dcterms:W3CDTF">2018-07-09T20:43:01Z</dcterms:created>
  <dcterms:modified xsi:type="dcterms:W3CDTF">2021-01-24T13:48:34Z</dcterms:modified>
</cp:coreProperties>
</file>