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80" r:id="rId1"/>
  </p:sldMasterIdLst>
  <p:notesMasterIdLst>
    <p:notesMasterId r:id="rId104"/>
  </p:notesMasterIdLst>
  <p:handoutMasterIdLst>
    <p:handoutMasterId r:id="rId105"/>
  </p:handoutMasterIdLst>
  <p:sldIdLst>
    <p:sldId id="352" r:id="rId2"/>
    <p:sldId id="393" r:id="rId3"/>
    <p:sldId id="822" r:id="rId4"/>
    <p:sldId id="754" r:id="rId5"/>
    <p:sldId id="764" r:id="rId6"/>
    <p:sldId id="767" r:id="rId7"/>
    <p:sldId id="768" r:id="rId8"/>
    <p:sldId id="755" r:id="rId9"/>
    <p:sldId id="756" r:id="rId10"/>
    <p:sldId id="757" r:id="rId11"/>
    <p:sldId id="759" r:id="rId12"/>
    <p:sldId id="769" r:id="rId13"/>
    <p:sldId id="761" r:id="rId14"/>
    <p:sldId id="770" r:id="rId15"/>
    <p:sldId id="771" r:id="rId16"/>
    <p:sldId id="762" r:id="rId17"/>
    <p:sldId id="772" r:id="rId18"/>
    <p:sldId id="773" r:id="rId19"/>
    <p:sldId id="774" r:id="rId20"/>
    <p:sldId id="775" r:id="rId21"/>
    <p:sldId id="776" r:id="rId22"/>
    <p:sldId id="785" r:id="rId23"/>
    <p:sldId id="763" r:id="rId24"/>
    <p:sldId id="777" r:id="rId25"/>
    <p:sldId id="778" r:id="rId26"/>
    <p:sldId id="779" r:id="rId27"/>
    <p:sldId id="765" r:id="rId28"/>
    <p:sldId id="782" r:id="rId29"/>
    <p:sldId id="802" r:id="rId30"/>
    <p:sldId id="781" r:id="rId31"/>
    <p:sldId id="783" r:id="rId32"/>
    <p:sldId id="784" r:id="rId33"/>
    <p:sldId id="786" r:id="rId34"/>
    <p:sldId id="787" r:id="rId35"/>
    <p:sldId id="789" r:id="rId36"/>
    <p:sldId id="788" r:id="rId37"/>
    <p:sldId id="790" r:id="rId38"/>
    <p:sldId id="791" r:id="rId39"/>
    <p:sldId id="792" r:id="rId40"/>
    <p:sldId id="793" r:id="rId41"/>
    <p:sldId id="794" r:id="rId42"/>
    <p:sldId id="795" r:id="rId43"/>
    <p:sldId id="796" r:id="rId44"/>
    <p:sldId id="797" r:id="rId45"/>
    <p:sldId id="798" r:id="rId46"/>
    <p:sldId id="799" r:id="rId47"/>
    <p:sldId id="800" r:id="rId48"/>
    <p:sldId id="801" r:id="rId49"/>
    <p:sldId id="803" r:id="rId50"/>
    <p:sldId id="804" r:id="rId51"/>
    <p:sldId id="805" r:id="rId52"/>
    <p:sldId id="806" r:id="rId53"/>
    <p:sldId id="807" r:id="rId54"/>
    <p:sldId id="808" r:id="rId55"/>
    <p:sldId id="810" r:id="rId56"/>
    <p:sldId id="809" r:id="rId57"/>
    <p:sldId id="811" r:id="rId58"/>
    <p:sldId id="812" r:id="rId59"/>
    <p:sldId id="813" r:id="rId60"/>
    <p:sldId id="814" r:id="rId61"/>
    <p:sldId id="815" r:id="rId62"/>
    <p:sldId id="816" r:id="rId63"/>
    <p:sldId id="817" r:id="rId64"/>
    <p:sldId id="818" r:id="rId65"/>
    <p:sldId id="819" r:id="rId66"/>
    <p:sldId id="820" r:id="rId67"/>
    <p:sldId id="725" r:id="rId68"/>
    <p:sldId id="726" r:id="rId69"/>
    <p:sldId id="727" r:id="rId70"/>
    <p:sldId id="728" r:id="rId71"/>
    <p:sldId id="729" r:id="rId72"/>
    <p:sldId id="821" r:id="rId73"/>
    <p:sldId id="753" r:id="rId74"/>
    <p:sldId id="409" r:id="rId75"/>
    <p:sldId id="410" r:id="rId76"/>
    <p:sldId id="411" r:id="rId77"/>
    <p:sldId id="730" r:id="rId78"/>
    <p:sldId id="731" r:id="rId79"/>
    <p:sldId id="732" r:id="rId80"/>
    <p:sldId id="733" r:id="rId81"/>
    <p:sldId id="734" r:id="rId82"/>
    <p:sldId id="735" r:id="rId83"/>
    <p:sldId id="736" r:id="rId84"/>
    <p:sldId id="737" r:id="rId85"/>
    <p:sldId id="738" r:id="rId86"/>
    <p:sldId id="654" r:id="rId87"/>
    <p:sldId id="739" r:id="rId88"/>
    <p:sldId id="740" r:id="rId89"/>
    <p:sldId id="741" r:id="rId90"/>
    <p:sldId id="742" r:id="rId91"/>
    <p:sldId id="743" r:id="rId92"/>
    <p:sldId id="744" r:id="rId93"/>
    <p:sldId id="745" r:id="rId94"/>
    <p:sldId id="746" r:id="rId95"/>
    <p:sldId id="747" r:id="rId96"/>
    <p:sldId id="748" r:id="rId97"/>
    <p:sldId id="749" r:id="rId98"/>
    <p:sldId id="823" r:id="rId99"/>
    <p:sldId id="750" r:id="rId100"/>
    <p:sldId id="751" r:id="rId101"/>
    <p:sldId id="752" r:id="rId102"/>
    <p:sldId id="414" r:id="rId103"/>
  </p:sldIdLst>
  <p:sldSz cx="9601200" cy="6858000"/>
  <p:notesSz cx="7010400" cy="9296400"/>
  <p:defaultTextStyle>
    <a:defPPr>
      <a:defRPr lang="en-US"/>
    </a:defPPr>
    <a:lvl1pPr algn="l" rtl="0" eaLnBrk="0" fontAlgn="base" hangingPunct="0">
      <a:spcBef>
        <a:spcPct val="0"/>
      </a:spcBef>
      <a:spcAft>
        <a:spcPct val="0"/>
      </a:spcAft>
      <a:defRPr kern="1200">
        <a:solidFill>
          <a:schemeClr val="tx1"/>
        </a:solidFill>
        <a:latin typeface="Book Antiqua" panose="020406020503050303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Book Antiqua" panose="020406020503050303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Book Antiqua" panose="020406020503050303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Book Antiqua" panose="020406020503050303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Book Antiqua" panose="020406020503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Book Antiqua" panose="020406020503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Book Antiqua" panose="020406020503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Book Antiqua" panose="020406020503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Book Antiqua" panose="0204060205030503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02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DC7"/>
    <a:srgbClr val="87251B"/>
    <a:srgbClr val="8927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9" autoAdjust="0"/>
    <p:restoredTop sz="94627" autoAdjust="0"/>
  </p:normalViewPr>
  <p:slideViewPr>
    <p:cSldViewPr>
      <p:cViewPr varScale="1">
        <p:scale>
          <a:sx n="72" d="100"/>
          <a:sy n="72" d="100"/>
        </p:scale>
        <p:origin x="1428" y="60"/>
      </p:cViewPr>
      <p:guideLst>
        <p:guide orient="horz" pos="2160"/>
        <p:guide pos="302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31752"/>
    </p:cViewPr>
  </p:sorterViewPr>
  <p:notesViewPr>
    <p:cSldViewPr>
      <p:cViewPr varScale="1">
        <p:scale>
          <a:sx n="37" d="100"/>
          <a:sy n="37" d="100"/>
        </p:scale>
        <p:origin x="2880" y="6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13146C-0DC2-4168-BDAF-A460CFB670B9}"/>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26C3346E-3B24-4A14-A1FD-F97E4FA1483E}"/>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B807FE7D-AD0A-4B64-A332-F41A0C3377BD}" type="datetimeFigureOut">
              <a:rPr lang="en-US"/>
              <a:pPr>
                <a:defRPr/>
              </a:pPr>
              <a:t>3/19/2021</a:t>
            </a:fld>
            <a:endParaRPr lang="en-US" dirty="0"/>
          </a:p>
        </p:txBody>
      </p:sp>
      <p:sp>
        <p:nvSpPr>
          <p:cNvPr id="4" name="Footer Placeholder 3">
            <a:extLst>
              <a:ext uri="{FF2B5EF4-FFF2-40B4-BE49-F238E27FC236}">
                <a16:creationId xmlns:a16="http://schemas.microsoft.com/office/drawing/2014/main" id="{0DF4EAF7-C955-4F0D-92BC-382934169B4D}"/>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A5004CB2-277C-45F0-A391-D3868861730B}"/>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BD75322-7CDC-40AB-8748-AE7CA16C9D9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D0256D-94A5-40DB-A897-DA1B62648FDE}"/>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1008CA17-ED3E-46AD-8D6B-EB9D3A0C6FD9}"/>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B300FF7C-C089-4B6E-A47A-4C386D947B3A}" type="datetimeFigureOut">
              <a:rPr lang="en-US"/>
              <a:pPr>
                <a:defRPr/>
              </a:pPr>
              <a:t>3/19/2021</a:t>
            </a:fld>
            <a:endParaRPr lang="en-US" dirty="0"/>
          </a:p>
        </p:txBody>
      </p:sp>
      <p:sp>
        <p:nvSpPr>
          <p:cNvPr id="4" name="Slide Image Placeholder 3">
            <a:extLst>
              <a:ext uri="{FF2B5EF4-FFF2-40B4-BE49-F238E27FC236}">
                <a16:creationId xmlns:a16="http://schemas.microsoft.com/office/drawing/2014/main" id="{B891BB76-7053-44E0-BD99-9A66611E3A23}"/>
              </a:ext>
            </a:extLst>
          </p:cNvPr>
          <p:cNvSpPr>
            <a:spLocks noGrp="1" noRot="1" noChangeAspect="1"/>
          </p:cNvSpPr>
          <p:nvPr>
            <p:ph type="sldImg" idx="2"/>
          </p:nvPr>
        </p:nvSpPr>
        <p:spPr>
          <a:xfrm>
            <a:off x="1065213" y="696913"/>
            <a:ext cx="4879975"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77018975-6E56-41E4-8777-CECDCEC0178B}"/>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ACD3860-DB4B-406F-9C5D-CFB6778342D1}"/>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3341182C-40B3-4A10-B104-6269BC8E7105}"/>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75271BE-1529-4ED4-8183-D3117B9CAFF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F2FC1C-CD80-4394-96F4-C5D339FACBDA}"/>
              </a:ext>
            </a:extLst>
          </p:cNvPr>
          <p:cNvSpPr txBox="1">
            <a:spLocks noChangeArrowheads="1"/>
          </p:cNvSpPr>
          <p:nvPr userDrawn="1"/>
        </p:nvSpPr>
        <p:spPr bwMode="auto">
          <a:xfrm>
            <a:off x="4640263" y="6335713"/>
            <a:ext cx="320675"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en-US" altLang="en-US" dirty="0">
              <a:solidFill>
                <a:prstClr val="black"/>
              </a:solidFill>
              <a:latin typeface="Lucida Sans" pitchFamily="34" charset="0"/>
              <a:cs typeface="Lucida Sans" pitchFamily="34" charset="0"/>
            </a:endParaRPr>
          </a:p>
        </p:txBody>
      </p:sp>
      <p:sp>
        <p:nvSpPr>
          <p:cNvPr id="2" name="Title 1"/>
          <p:cNvSpPr>
            <a:spLocks noGrp="1"/>
          </p:cNvSpPr>
          <p:nvPr>
            <p:ph type="ctrTitle"/>
          </p:nvPr>
        </p:nvSpPr>
        <p:spPr>
          <a:xfrm>
            <a:off x="720090" y="2130426"/>
            <a:ext cx="816102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440180" y="3886200"/>
            <a:ext cx="672084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Date Placeholder 3">
            <a:extLst>
              <a:ext uri="{FF2B5EF4-FFF2-40B4-BE49-F238E27FC236}">
                <a16:creationId xmlns:a16="http://schemas.microsoft.com/office/drawing/2014/main" id="{F125277C-A8FD-4464-8222-365580B3133E}"/>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p>
        </p:txBody>
      </p:sp>
      <p:sp>
        <p:nvSpPr>
          <p:cNvPr id="6" name="Footer Placeholder 4">
            <a:extLst>
              <a:ext uri="{FF2B5EF4-FFF2-40B4-BE49-F238E27FC236}">
                <a16:creationId xmlns:a16="http://schemas.microsoft.com/office/drawing/2014/main" id="{3780A0CD-4DCD-4923-A644-ED3AC44A754B}"/>
              </a:ext>
            </a:extLst>
          </p:cNvPr>
          <p:cNvSpPr>
            <a:spLocks noGrp="1"/>
          </p:cNvSpPr>
          <p:nvPr>
            <p:ph type="ftr" sz="quarter" idx="11"/>
          </p:nvPr>
        </p:nvSpPr>
        <p:spPr>
          <a:xfrm>
            <a:off x="3279775" y="6356350"/>
            <a:ext cx="304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Arial" panose="020B0604020202020204" pitchFamily="34" charset="0"/>
                <a:cs typeface="Arial" panose="020B0604020202020204" pitchFamily="34" charset="0"/>
              </a:defRPr>
            </a:lvl1pPr>
          </a:lstStyle>
          <a:p>
            <a:pPr>
              <a:defRPr/>
            </a:pPr>
            <a:endParaRPr lang="en-US"/>
          </a:p>
        </p:txBody>
      </p:sp>
    </p:spTree>
    <p:extLst>
      <p:ext uri="{BB962C8B-B14F-4D97-AF65-F5344CB8AC3E}">
        <p14:creationId xmlns:p14="http://schemas.microsoft.com/office/powerpoint/2010/main" val="174809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1B20F24-0B73-4586-A2BB-C10CF2E4260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499FF37-F9CC-443B-9BF4-7D22A55D2E26}"/>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253181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274639"/>
            <a:ext cx="216027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80060" y="274639"/>
            <a:ext cx="632079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DEDC18A-44FF-4213-9C6E-AE1D872B885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BAECBA1-AE3D-4DE7-B570-C15704A748D5}"/>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395294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BD3E5A-7759-4D1E-AACF-2A61C7B40F9A}"/>
              </a:ext>
            </a:extLst>
          </p:cNvPr>
          <p:cNvSpPr txBox="1">
            <a:spLocks noChangeArrowheads="1"/>
          </p:cNvSpPr>
          <p:nvPr userDrawn="1"/>
        </p:nvSpPr>
        <p:spPr bwMode="auto">
          <a:xfrm>
            <a:off x="531813" y="6454775"/>
            <a:ext cx="1760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US" altLang="en-US" sz="800" dirty="0">
                <a:solidFill>
                  <a:prstClr val="black"/>
                </a:solidFill>
                <a:latin typeface="Arial" panose="020B0604020202020204" pitchFamily="34" charset="0"/>
              </a:rPr>
              <a:t>7478432</a:t>
            </a: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baseline="0">
                <a:solidFill>
                  <a:schemeClr val="tx1"/>
                </a:solidFill>
              </a:defRPr>
            </a:lvl1pPr>
            <a:lvl2pPr marL="742950" indent="-285750">
              <a:buFont typeface="Wingdings" panose="05000000000000000000" pitchFamily="2" charset="2"/>
              <a:buChar char="Ø"/>
              <a:defRPr baseline="0">
                <a:solidFill>
                  <a:schemeClr val="tx1"/>
                </a:solidFill>
              </a:defRPr>
            </a:lvl2pPr>
            <a:lvl3pPr marL="1143000" indent="-228600">
              <a:buFont typeface="Courier New" panose="02070309020205020404" pitchFamily="49" charset="0"/>
              <a:buChar char="o"/>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1192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4406901"/>
            <a:ext cx="816102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58429" y="2906713"/>
            <a:ext cx="816102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114BD2-7F58-415D-B185-3A0EA08D3C1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FEE2FFC-75B8-429F-A352-21B9331A77AA}"/>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424008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0060" y="1600201"/>
            <a:ext cx="424053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0610" y="1600201"/>
            <a:ext cx="424053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906D040-B2ED-4611-89EA-FE59BAC51EE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5F2772C-0320-4FCD-9A5A-FFD07E519896}"/>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1263529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1535113"/>
            <a:ext cx="42421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0060" y="2174875"/>
            <a:ext cx="42421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7" y="1535113"/>
            <a:ext cx="42438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7277" y="2174875"/>
            <a:ext cx="42438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F51A678-32ED-41A6-8B58-3D77E6AB32C6}"/>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D4164107-F1D7-482F-91B7-5ED2EC002198}"/>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3738908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7BA82AC-2105-482C-B99C-D86C3D582ED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0BAC2F8-AE86-4FDB-92F4-F8A232BA80F0}"/>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215980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4771A11-11ED-40EB-AA22-A2A51ADF18C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224B12AD-291F-4BAF-93A6-D74FCBAFB36D}"/>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168193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273050"/>
            <a:ext cx="315872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753802" y="273051"/>
            <a:ext cx="53673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0" y="1435101"/>
            <a:ext cx="31587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18D8C61-5131-420E-825F-F3B50FDF8CC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82D7951-898E-40E6-9D99-70F0037F8A28}"/>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373083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4800600"/>
            <a:ext cx="576072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881902" y="612775"/>
            <a:ext cx="576072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81902" y="5367338"/>
            <a:ext cx="57607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F0BFD16-381C-47C4-9DD7-ACBCF15EC4E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3BC6E80-37AC-4D04-9AE3-006711AD97E0}"/>
              </a:ext>
            </a:extLst>
          </p:cNvPr>
          <p:cNvSpPr>
            <a:spLocks noGrp="1"/>
          </p:cNvSpPr>
          <p:nvPr>
            <p:ph type="ftr" sz="quarter" idx="11"/>
          </p:nvPr>
        </p:nvSpPr>
        <p:spPr>
          <a:xfrm>
            <a:off x="3121025" y="6356350"/>
            <a:ext cx="3200400" cy="365125"/>
          </a:xfrm>
          <a:prstGeom prst="rect">
            <a:avLst/>
          </a:prstGeom>
        </p:spPr>
        <p:txBody>
          <a:bodyPr/>
          <a:lstStyle>
            <a:lvl1pPr eaLnBrk="0" hangingPunct="0">
              <a:defRPr>
                <a:cs typeface="Arial" charset="0"/>
              </a:defRPr>
            </a:lvl1pPr>
          </a:lstStyle>
          <a:p>
            <a:pPr>
              <a:defRPr/>
            </a:pPr>
            <a:endParaRPr lang="en-US"/>
          </a:p>
        </p:txBody>
      </p:sp>
    </p:spTree>
    <p:extLst>
      <p:ext uri="{BB962C8B-B14F-4D97-AF65-F5344CB8AC3E}">
        <p14:creationId xmlns:p14="http://schemas.microsoft.com/office/powerpoint/2010/main" val="6996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9425" y="152400"/>
            <a:ext cx="86423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79425" y="1447800"/>
            <a:ext cx="864235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D473F36-C160-4A49-B8B7-E04494A23F61}"/>
              </a:ext>
            </a:extLst>
          </p:cNvPr>
          <p:cNvSpPr>
            <a:spLocks noGrp="1"/>
          </p:cNvSpPr>
          <p:nvPr>
            <p:ph type="dt" sz="half" idx="2"/>
          </p:nvPr>
        </p:nvSpPr>
        <p:spPr>
          <a:xfrm>
            <a:off x="479425" y="6356350"/>
            <a:ext cx="22415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Arial" panose="020B0604020202020204" pitchFamily="34" charset="0"/>
                <a:cs typeface="Arial" panose="020B0604020202020204" pitchFamily="34" charset="0"/>
              </a:defRPr>
            </a:lvl1pPr>
          </a:lstStyle>
          <a:p>
            <a:pPr>
              <a:defRPr/>
            </a:pPr>
            <a:endParaRPr lang="en-US"/>
          </a:p>
        </p:txBody>
      </p:sp>
      <p:cxnSp>
        <p:nvCxnSpPr>
          <p:cNvPr id="8" name="Straight Connector 7">
            <a:extLst>
              <a:ext uri="{FF2B5EF4-FFF2-40B4-BE49-F238E27FC236}">
                <a16:creationId xmlns:a16="http://schemas.microsoft.com/office/drawing/2014/main" id="{0286510E-19FC-46E6-B85F-ACFBE481399A}"/>
              </a:ext>
            </a:extLst>
          </p:cNvPr>
          <p:cNvCxnSpPr/>
          <p:nvPr userDrawn="1"/>
        </p:nvCxnSpPr>
        <p:spPr>
          <a:xfrm>
            <a:off x="239713" y="1295400"/>
            <a:ext cx="9040812" cy="0"/>
          </a:xfrm>
          <a:prstGeom prst="line">
            <a:avLst/>
          </a:prstGeom>
          <a:ln w="34925">
            <a:solidFill>
              <a:srgbClr val="87251B"/>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13A01655-1889-4F08-BA26-930B15AF8B55}"/>
              </a:ext>
            </a:extLst>
          </p:cNvPr>
          <p:cNvSpPr txBox="1">
            <a:spLocks/>
          </p:cNvSpPr>
          <p:nvPr userDrawn="1"/>
        </p:nvSpPr>
        <p:spPr>
          <a:xfrm>
            <a:off x="4548188" y="6350000"/>
            <a:ext cx="481012" cy="365125"/>
          </a:xfrm>
          <a:prstGeom prst="rect">
            <a:avLst/>
          </a:prstGeom>
        </p:spPr>
        <p:txBody>
          <a:bodyPr anchor="ctr"/>
          <a:lstStyle>
            <a:lvl1pPr>
              <a:defRPr>
                <a:solidFill>
                  <a:schemeClr val="tx1"/>
                </a:solidFill>
                <a:latin typeface="Book Antiqua" panose="02040602050305030304" pitchFamily="18" charset="0"/>
                <a:cs typeface="Arial" panose="020B0604020202020204" pitchFamily="34" charset="0"/>
              </a:defRPr>
            </a:lvl1pPr>
            <a:lvl2pPr marL="742950" indent="-285750">
              <a:defRPr>
                <a:solidFill>
                  <a:schemeClr val="tx1"/>
                </a:solidFill>
                <a:latin typeface="Book Antiqua" panose="02040602050305030304" pitchFamily="18" charset="0"/>
                <a:cs typeface="Arial" panose="020B0604020202020204" pitchFamily="34" charset="0"/>
              </a:defRPr>
            </a:lvl2pPr>
            <a:lvl3pPr marL="1143000" indent="-228600">
              <a:defRPr>
                <a:solidFill>
                  <a:schemeClr val="tx1"/>
                </a:solidFill>
                <a:latin typeface="Book Antiqua" panose="02040602050305030304" pitchFamily="18" charset="0"/>
                <a:cs typeface="Arial" panose="020B0604020202020204" pitchFamily="34" charset="0"/>
              </a:defRPr>
            </a:lvl3pPr>
            <a:lvl4pPr marL="1600200" indent="-228600">
              <a:defRPr>
                <a:solidFill>
                  <a:schemeClr val="tx1"/>
                </a:solidFill>
                <a:latin typeface="Book Antiqua" panose="02040602050305030304" pitchFamily="18" charset="0"/>
                <a:cs typeface="Arial" panose="020B0604020202020204" pitchFamily="34" charset="0"/>
              </a:defRPr>
            </a:lvl4pPr>
            <a:lvl5pPr marL="2057400" indent="-228600">
              <a:defRPr>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Book Antiqua" panose="02040602050305030304" pitchFamily="18" charset="0"/>
                <a:cs typeface="Arial" panose="020B0604020202020204" pitchFamily="34" charset="0"/>
              </a:defRPr>
            </a:lvl9pPr>
          </a:lstStyle>
          <a:p>
            <a:pPr algn="r" eaLnBrk="1" hangingPunct="1">
              <a:defRPr/>
            </a:pPr>
            <a:fld id="{3786A754-C84C-42C0-B098-6D8C4F789A9A}" type="slidenum">
              <a:rPr lang="en-US" altLang="en-US" sz="1200" smtClean="0">
                <a:solidFill>
                  <a:srgbClr val="000000"/>
                </a:solidFill>
                <a:latin typeface="Lucida Sans" panose="020B0602040502020204" pitchFamily="34" charset="0"/>
              </a:rPr>
              <a:pPr algn="r" eaLnBrk="1" hangingPunct="1">
                <a:defRPr/>
              </a:pPr>
              <a:t>‹#›</a:t>
            </a:fld>
            <a:endParaRPr lang="en-US" altLang="en-US" sz="1200" dirty="0">
              <a:solidFill>
                <a:srgbClr val="000000"/>
              </a:solidFill>
              <a:latin typeface="Lucida Sans" panose="020B0602040502020204" pitchFamily="34" charset="0"/>
            </a:endParaRPr>
          </a:p>
        </p:txBody>
      </p:sp>
      <p:pic>
        <p:nvPicPr>
          <p:cNvPr id="1031" name="Picture 8" descr="M:\ASSETS\Logos\_TC Logo_2016_DONT USE UNTIL APPROVED\Electronic\TC16007-Logo_RGB_300dpi_FINAL.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00950" y="6350000"/>
            <a:ext cx="148907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Lst>
  <p:hf hdr="0" ftr="0" dt="0"/>
  <p:txStyles>
    <p:titleStyle>
      <a:lvl1pPr algn="ctr" rtl="0" eaLnBrk="0" fontAlgn="base" hangingPunct="0">
        <a:spcBef>
          <a:spcPct val="0"/>
        </a:spcBef>
        <a:spcAft>
          <a:spcPct val="0"/>
        </a:spcAft>
        <a:defRPr sz="36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algn="ctr" rtl="0" eaLnBrk="0" fontAlgn="base" hangingPunct="0">
        <a:spcBef>
          <a:spcPct val="0"/>
        </a:spcBef>
        <a:spcAft>
          <a:spcPct val="0"/>
        </a:spcAft>
        <a:defRPr sz="3600">
          <a:solidFill>
            <a:schemeClr val="tx1"/>
          </a:solidFill>
          <a:latin typeface="Arial" charset="0"/>
          <a:ea typeface="Lucida Sans" panose="020B0602030504020204" pitchFamily="34" charset="0"/>
          <a:cs typeface="Arial" charset="0"/>
        </a:defRPr>
      </a:lvl2pPr>
      <a:lvl3pPr algn="ctr" rtl="0" eaLnBrk="0" fontAlgn="base" hangingPunct="0">
        <a:spcBef>
          <a:spcPct val="0"/>
        </a:spcBef>
        <a:spcAft>
          <a:spcPct val="0"/>
        </a:spcAft>
        <a:defRPr sz="3600">
          <a:solidFill>
            <a:schemeClr val="tx1"/>
          </a:solidFill>
          <a:latin typeface="Arial" charset="0"/>
          <a:ea typeface="Lucida Sans" panose="020B0602030504020204" pitchFamily="34" charset="0"/>
          <a:cs typeface="Arial" charset="0"/>
        </a:defRPr>
      </a:lvl3pPr>
      <a:lvl4pPr algn="ctr" rtl="0" eaLnBrk="0" fontAlgn="base" hangingPunct="0">
        <a:spcBef>
          <a:spcPct val="0"/>
        </a:spcBef>
        <a:spcAft>
          <a:spcPct val="0"/>
        </a:spcAft>
        <a:defRPr sz="3600">
          <a:solidFill>
            <a:schemeClr val="tx1"/>
          </a:solidFill>
          <a:latin typeface="Arial" charset="0"/>
          <a:ea typeface="Lucida Sans" panose="020B0602030504020204" pitchFamily="34" charset="0"/>
          <a:cs typeface="Arial" charset="0"/>
        </a:defRPr>
      </a:lvl4pPr>
      <a:lvl5pPr algn="ctr" rtl="0" eaLnBrk="0" fontAlgn="base" hangingPunct="0">
        <a:spcBef>
          <a:spcPct val="0"/>
        </a:spcBef>
        <a:spcAft>
          <a:spcPct val="0"/>
        </a:spcAft>
        <a:defRPr sz="3600">
          <a:solidFill>
            <a:schemeClr val="tx1"/>
          </a:solidFill>
          <a:latin typeface="Arial" charset="0"/>
          <a:ea typeface="Lucida Sans" panose="020B0602030504020204" pitchFamily="34" charset="0"/>
          <a:cs typeface="Arial" charset="0"/>
        </a:defRPr>
      </a:lvl5pPr>
      <a:lvl6pPr marL="457200" algn="ctr" rtl="0" fontAlgn="base">
        <a:spcBef>
          <a:spcPct val="0"/>
        </a:spcBef>
        <a:spcAft>
          <a:spcPct val="0"/>
        </a:spcAft>
        <a:defRPr sz="3600">
          <a:solidFill>
            <a:schemeClr val="tx1"/>
          </a:solidFill>
          <a:latin typeface="Lucida Sans" pitchFamily="34" charset="0"/>
          <a:cs typeface="Lucida Sans" pitchFamily="34" charset="0"/>
        </a:defRPr>
      </a:lvl6pPr>
      <a:lvl7pPr marL="914400" algn="ctr" rtl="0" fontAlgn="base">
        <a:spcBef>
          <a:spcPct val="0"/>
        </a:spcBef>
        <a:spcAft>
          <a:spcPct val="0"/>
        </a:spcAft>
        <a:defRPr sz="3600">
          <a:solidFill>
            <a:schemeClr val="tx1"/>
          </a:solidFill>
          <a:latin typeface="Lucida Sans" pitchFamily="34" charset="0"/>
          <a:cs typeface="Lucida Sans" pitchFamily="34" charset="0"/>
        </a:defRPr>
      </a:lvl7pPr>
      <a:lvl8pPr marL="1371600" algn="ctr" rtl="0" fontAlgn="base">
        <a:spcBef>
          <a:spcPct val="0"/>
        </a:spcBef>
        <a:spcAft>
          <a:spcPct val="0"/>
        </a:spcAft>
        <a:defRPr sz="3600">
          <a:solidFill>
            <a:schemeClr val="tx1"/>
          </a:solidFill>
          <a:latin typeface="Lucida Sans" pitchFamily="34" charset="0"/>
          <a:cs typeface="Lucida Sans" pitchFamily="34" charset="0"/>
        </a:defRPr>
      </a:lvl8pPr>
      <a:lvl9pPr marL="1828800" algn="ctr" rtl="0" fontAlgn="base">
        <a:spcBef>
          <a:spcPct val="0"/>
        </a:spcBef>
        <a:spcAft>
          <a:spcPct val="0"/>
        </a:spcAft>
        <a:defRPr sz="3600">
          <a:solidFill>
            <a:schemeClr val="tx1"/>
          </a:solidFill>
          <a:latin typeface="Lucida Sans" pitchFamily="34" charset="0"/>
          <a:cs typeface="Lucida Sans"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A50021"/>
          </a:solidFill>
          <a:latin typeface="Arial" panose="020B0604020202020204" pitchFamily="34" charset="0"/>
          <a:ea typeface="Arial" panose="020B0604020202020204" pitchFamily="34" charset="0"/>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A50021"/>
          </a:solidFill>
          <a:latin typeface="Arial" panose="020B0604020202020204" pitchFamily="34" charset="0"/>
          <a:ea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A50021"/>
          </a:solidFill>
          <a:latin typeface="Arial" panose="020B0604020202020204" pitchFamily="34" charset="0"/>
          <a:ea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A50021"/>
          </a:solidFill>
          <a:latin typeface="Arial" panose="020B0604020202020204" pitchFamily="34" charset="0"/>
          <a:ea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A50021"/>
          </a:solidFill>
          <a:latin typeface="Arial" panose="020B0604020202020204" pitchFamily="34" charset="0"/>
          <a:ea typeface="Arial" panose="020B0604020202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E2205746-7774-4F89-8821-518D286BAEB9}"/>
              </a:ext>
            </a:extLst>
          </p:cNvPr>
          <p:cNvCxnSpPr/>
          <p:nvPr/>
        </p:nvCxnSpPr>
        <p:spPr>
          <a:xfrm>
            <a:off x="1679575" y="3886200"/>
            <a:ext cx="6242050" cy="0"/>
          </a:xfrm>
          <a:prstGeom prst="line">
            <a:avLst/>
          </a:prstGeom>
          <a:ln w="34925">
            <a:solidFill>
              <a:srgbClr val="87251B"/>
            </a:solidFill>
          </a:ln>
        </p:spPr>
        <p:style>
          <a:lnRef idx="1">
            <a:schemeClr val="accent1"/>
          </a:lnRef>
          <a:fillRef idx="0">
            <a:schemeClr val="accent1"/>
          </a:fillRef>
          <a:effectRef idx="0">
            <a:schemeClr val="accent1"/>
          </a:effectRef>
          <a:fontRef idx="minor">
            <a:schemeClr val="tx1"/>
          </a:fontRef>
        </p:style>
      </p:cxnSp>
      <p:sp>
        <p:nvSpPr>
          <p:cNvPr id="15363" name="Subtitle 2"/>
          <p:cNvSpPr txBox="1">
            <a:spLocks/>
          </p:cNvSpPr>
          <p:nvPr/>
        </p:nvSpPr>
        <p:spPr bwMode="auto">
          <a:xfrm>
            <a:off x="479425" y="5181600"/>
            <a:ext cx="419893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A5002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rgbClr val="A5002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rgbClr val="A5002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9pPr>
          </a:lstStyle>
          <a:p>
            <a:pPr eaLnBrk="1" hangingPunct="1">
              <a:spcBef>
                <a:spcPct val="0"/>
              </a:spcBef>
              <a:buFont typeface="Arial" panose="020B0604020202020204" pitchFamily="34" charset="0"/>
              <a:buNone/>
            </a:pPr>
            <a:endParaRPr lang="en-US" altLang="en-US" sz="1800" b="1">
              <a:solidFill>
                <a:srgbClr val="000000"/>
              </a:solidFill>
              <a:latin typeface="Lucida Sans" panose="020B0602040502020204" pitchFamily="34" charset="0"/>
            </a:endParaRPr>
          </a:p>
        </p:txBody>
      </p:sp>
      <p:sp>
        <p:nvSpPr>
          <p:cNvPr id="2" name="Title 1">
            <a:extLst>
              <a:ext uri="{FF2B5EF4-FFF2-40B4-BE49-F238E27FC236}">
                <a16:creationId xmlns:a16="http://schemas.microsoft.com/office/drawing/2014/main" id="{E603ED83-8CC8-4812-A862-BA9FAA3709B4}"/>
              </a:ext>
            </a:extLst>
          </p:cNvPr>
          <p:cNvSpPr>
            <a:spLocks noGrp="1"/>
          </p:cNvSpPr>
          <p:nvPr>
            <p:ph type="ctrTitle"/>
          </p:nvPr>
        </p:nvSpPr>
        <p:spPr>
          <a:xfrm>
            <a:off x="720725" y="1447800"/>
            <a:ext cx="8159750" cy="2362200"/>
          </a:xfrm>
        </p:spPr>
        <p:txBody>
          <a:bodyPr/>
          <a:lstStyle/>
          <a:p>
            <a:pPr>
              <a:defRPr/>
            </a:pPr>
            <a:r>
              <a:rPr lang="en-US" sz="4000" cap="small" dirty="0"/>
              <a:t>Life Insurance Tax Traps: Transfer for Value Rules and Entity-Owned Policies</a:t>
            </a:r>
          </a:p>
        </p:txBody>
      </p:sp>
      <p:sp>
        <p:nvSpPr>
          <p:cNvPr id="8" name="Subtitle 2">
            <a:extLst>
              <a:ext uri="{FF2B5EF4-FFF2-40B4-BE49-F238E27FC236}">
                <a16:creationId xmlns:a16="http://schemas.microsoft.com/office/drawing/2014/main" id="{22851996-1D74-4B46-9472-50F6F6D63501}"/>
              </a:ext>
            </a:extLst>
          </p:cNvPr>
          <p:cNvSpPr>
            <a:spLocks noGrp="1"/>
          </p:cNvSpPr>
          <p:nvPr>
            <p:ph type="subTitle" idx="1"/>
          </p:nvPr>
        </p:nvSpPr>
        <p:spPr>
          <a:xfrm>
            <a:off x="239713" y="5334000"/>
            <a:ext cx="5480050" cy="1371600"/>
          </a:xfrm>
        </p:spPr>
        <p:txBody>
          <a:bodyPr>
            <a:normAutofit fontScale="92500" lnSpcReduction="10000"/>
          </a:bodyPr>
          <a:lstStyle/>
          <a:p>
            <a:pPr algn="l" eaLnBrk="1" fontAlgn="auto" hangingPunct="1">
              <a:spcAft>
                <a:spcPts val="0"/>
              </a:spcAft>
              <a:buFont typeface="Arial" charset="0"/>
              <a:buNone/>
              <a:defRPr/>
            </a:pPr>
            <a:r>
              <a:rPr lang="en-US" sz="1800" b="1" cap="small" dirty="0">
                <a:ln w="6350">
                  <a:noFill/>
                </a:ln>
                <a:solidFill>
                  <a:srgbClr val="87251B"/>
                </a:solidFill>
                <a:effectLst>
                  <a:outerShdw sx="1000" sy="1000" algn="tl" rotWithShape="0">
                    <a:srgbClr val="000000"/>
                  </a:outerShdw>
                </a:effectLst>
                <a:ea typeface="+mj-ea"/>
                <a:cs typeface="+mj-cs"/>
              </a:rPr>
              <a:t>Steven B. Gorin</a:t>
            </a:r>
          </a:p>
          <a:p>
            <a:pPr algn="l" eaLnBrk="1" fontAlgn="auto" hangingPunct="1">
              <a:spcAft>
                <a:spcPts val="0"/>
              </a:spcAft>
              <a:buFont typeface="Arial" charset="0"/>
              <a:buNone/>
              <a:defRPr/>
            </a:pPr>
            <a:r>
              <a:rPr lang="en-US" sz="1600" cap="small" dirty="0">
                <a:ln w="6350">
                  <a:noFill/>
                </a:ln>
                <a:solidFill>
                  <a:srgbClr val="87251B"/>
                </a:solidFill>
                <a:effectLst>
                  <a:outerShdw sx="1000" sy="1000" algn="tl" rotWithShape="0">
                    <a:srgbClr val="000000"/>
                  </a:outerShdw>
                </a:effectLst>
                <a:ea typeface="+mj-ea"/>
                <a:cs typeface="+mj-cs"/>
              </a:rPr>
              <a:t>Thompson Coburn LLP</a:t>
            </a:r>
          </a:p>
          <a:p>
            <a:pPr algn="l" eaLnBrk="1" fontAlgn="auto" hangingPunct="1">
              <a:spcAft>
                <a:spcPts val="0"/>
              </a:spcAft>
              <a:buFont typeface="Arial" charset="0"/>
              <a:buNone/>
              <a:defRPr/>
            </a:pPr>
            <a:r>
              <a:rPr lang="en-US" sz="1200" cap="small" dirty="0">
                <a:ln w="6350">
                  <a:noFill/>
                </a:ln>
                <a:solidFill>
                  <a:srgbClr val="87251B"/>
                </a:solidFill>
                <a:effectLst>
                  <a:outerShdw sx="1000" sy="1000" algn="tl" rotWithShape="0">
                    <a:srgbClr val="000000"/>
                  </a:outerShdw>
                </a:effectLst>
                <a:ea typeface="+mj-ea"/>
                <a:cs typeface="+mj-cs"/>
              </a:rPr>
              <a:t>314-552-6151</a:t>
            </a:r>
          </a:p>
          <a:p>
            <a:pPr algn="l" eaLnBrk="1" fontAlgn="auto" hangingPunct="1">
              <a:spcAft>
                <a:spcPts val="0"/>
              </a:spcAft>
              <a:buFont typeface="Arial" charset="0"/>
              <a:buNone/>
              <a:defRPr/>
            </a:pPr>
            <a:r>
              <a:rPr lang="en-US" sz="1200" dirty="0">
                <a:ln w="6350">
                  <a:noFill/>
                </a:ln>
                <a:solidFill>
                  <a:srgbClr val="87251B"/>
                </a:solidFill>
                <a:effectLst>
                  <a:outerShdw sx="1000" sy="1000" algn="tl" rotWithShape="0">
                    <a:srgbClr val="000000"/>
                  </a:outerShdw>
                </a:effectLst>
                <a:ea typeface="+mj-ea"/>
                <a:cs typeface="+mj-cs"/>
              </a:rPr>
              <a:t>sgorin@thompsoncoburn.com</a:t>
            </a:r>
          </a:p>
          <a:p>
            <a:pPr algn="l" eaLnBrk="1" fontAlgn="auto" hangingPunct="1">
              <a:spcAft>
                <a:spcPts val="0"/>
              </a:spcAft>
              <a:buFont typeface="Arial" charset="0"/>
              <a:buNone/>
              <a:defRPr/>
            </a:pPr>
            <a:r>
              <a:rPr lang="en-US" sz="1200" dirty="0">
                <a:ln w="6350">
                  <a:noFill/>
                </a:ln>
                <a:solidFill>
                  <a:srgbClr val="87251B"/>
                </a:solidFill>
                <a:effectLst>
                  <a:outerShdw sx="1000" sy="1000" algn="tl" rotWithShape="0">
                    <a:srgbClr val="000000"/>
                  </a:outerShdw>
                </a:effectLst>
                <a:ea typeface="+mj-ea"/>
                <a:cs typeface="+mj-cs"/>
              </a:rPr>
              <a:t>http://thompsoncoburn.com/people/steve-gorin</a:t>
            </a:r>
          </a:p>
          <a:p>
            <a:pPr algn="l" eaLnBrk="1" fontAlgn="auto" hangingPunct="1">
              <a:spcAft>
                <a:spcPts val="0"/>
              </a:spcAft>
              <a:buFont typeface="Arial" charset="0"/>
              <a:buNone/>
              <a:defRPr/>
            </a:pPr>
            <a:r>
              <a:rPr lang="en-US" sz="1200" dirty="0">
                <a:ln w="6350">
                  <a:noFill/>
                </a:ln>
                <a:solidFill>
                  <a:srgbClr val="87251B"/>
                </a:solidFill>
                <a:effectLst>
                  <a:outerShdw sx="1000" sy="1000" algn="tl" rotWithShape="0">
                    <a:srgbClr val="000000"/>
                  </a:outerShdw>
                </a:effectLst>
                <a:ea typeface="+mj-ea"/>
                <a:cs typeface="+mj-cs"/>
              </a:rPr>
              <a:t>http://www.thompsoncoburn.com/insights/blogs/business-succession-solutions</a:t>
            </a:r>
          </a:p>
          <a:p>
            <a:pPr algn="l" eaLnBrk="1" fontAlgn="auto" hangingPunct="1">
              <a:spcAft>
                <a:spcPts val="0"/>
              </a:spcAft>
              <a:buFont typeface="Arial" charset="0"/>
              <a:buNone/>
              <a:defRPr/>
            </a:pPr>
            <a:endParaRPr lang="en-US" sz="1200" dirty="0">
              <a:ln w="6350">
                <a:noFill/>
              </a:ln>
              <a:solidFill>
                <a:srgbClr val="87251B"/>
              </a:solidFill>
              <a:effectLst>
                <a:outerShdw sx="1000" sy="1000" algn="tl" rotWithShape="0">
                  <a:srgbClr val="000000"/>
                </a:outerShdw>
              </a:effectLs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63575" y="304800"/>
            <a:ext cx="8229600" cy="1143000"/>
          </a:xfrm>
        </p:spPr>
        <p:txBody>
          <a:bodyPr/>
          <a:lstStyle/>
          <a:p>
            <a:r>
              <a:rPr lang="en-US" altLang="en-US" sz="3000" dirty="0"/>
              <a:t>Regulations Under the</a:t>
            </a:r>
            <a:br>
              <a:rPr lang="en-US" altLang="en-US" sz="3000" dirty="0"/>
            </a:br>
            <a:r>
              <a:rPr lang="en-US" altLang="en-US" sz="3000" dirty="0"/>
              <a:t>Transfer-for-Value Rule </a:t>
            </a:r>
            <a:r>
              <a:rPr lang="en-US" altLang="en-US" sz="1800" dirty="0"/>
              <a:t>(II.Q.4.b.ii.)</a:t>
            </a:r>
          </a:p>
        </p:txBody>
      </p:sp>
      <p:sp>
        <p:nvSpPr>
          <p:cNvPr id="18435" name="Content Placeholder 2"/>
          <p:cNvSpPr>
            <a:spLocks noGrp="1"/>
          </p:cNvSpPr>
          <p:nvPr>
            <p:ph idx="1"/>
          </p:nvPr>
        </p:nvSpPr>
        <p:spPr/>
        <p:txBody>
          <a:bodyPr/>
          <a:lstStyle/>
          <a:p>
            <a:pPr marL="0" indent="0">
              <a:buFont typeface="Arial" panose="020B0604020202020204" pitchFamily="34" charset="0"/>
              <a:buNone/>
            </a:pPr>
            <a:r>
              <a:rPr lang="en-US" altLang="en-US" sz="2200" dirty="0"/>
              <a:t>Reportable Policy Sale – Reg. § 1.101-1(c)</a:t>
            </a:r>
          </a:p>
          <a:p>
            <a:pPr marL="280988" indent="-280988"/>
            <a:r>
              <a:rPr lang="en-US" altLang="en-US" sz="2200" dirty="0"/>
              <a:t>Code § 101(a)(3)(B) (emphasis added): “The acquisition of an interest in a life insurance contract, directly or indirectly, if the acquirer has no substantial family, business, or financial </a:t>
            </a:r>
            <a:r>
              <a:rPr lang="en-US" altLang="en-US" sz="2200" b="1" i="1" u="sng" dirty="0"/>
              <a:t>relationship with the insured</a:t>
            </a:r>
            <a:r>
              <a:rPr lang="en-US" altLang="en-US" sz="2200" dirty="0"/>
              <a:t> apart from the acquirer’s interest in such life insurance contract.”</a:t>
            </a:r>
          </a:p>
          <a:p>
            <a:pPr marL="280988" indent="-280988"/>
            <a:r>
              <a:rPr lang="en-US" altLang="en-US" sz="2200" dirty="0"/>
              <a:t>Reg. § 1.101-1(e)(3): “Indirectly” is “when a person (acquirer) becomes a beneficial owner of a partnership, trust, or other entity that holds (whether directly or indirectly) the interest (whether legal or beneficial) in the life insurance contract.”</a:t>
            </a:r>
          </a:p>
          <a:p>
            <a:pPr marL="280988" indent="-280988"/>
            <a:r>
              <a:rPr lang="en-US" altLang="en-US" sz="2200" dirty="0"/>
              <a:t>Reg. § 1.101-1(d) describes substantial family, business, or financial relationships</a:t>
            </a:r>
          </a:p>
          <a:p>
            <a:pPr marL="280988" indent="-280988"/>
            <a:r>
              <a:rPr lang="en-US" altLang="en-US" sz="2200" dirty="0"/>
              <a:t>Discuss relationships then circle back to “indirectly,” etc.</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00050" y="304800"/>
            <a:ext cx="7280275" cy="1130300"/>
          </a:xfrm>
        </p:spPr>
        <p:txBody>
          <a:bodyPr/>
          <a:lstStyle/>
          <a:p>
            <a:pPr eaLnBrk="1" hangingPunct="1"/>
            <a:r>
              <a:rPr lang="en-US" altLang="en-US" sz="2800"/>
              <a:t>Planning in Light of </a:t>
            </a:r>
            <a:r>
              <a:rPr lang="en-US" altLang="en-US" sz="2800" i="1"/>
              <a:t>Morrissette</a:t>
            </a:r>
            <a:r>
              <a:rPr lang="en-US" altLang="en-US" sz="2800"/>
              <a:t> and </a:t>
            </a:r>
            <a:r>
              <a:rPr lang="en-US" altLang="en-US" sz="2800" i="1"/>
              <a:t>Cahill</a:t>
            </a:r>
          </a:p>
        </p:txBody>
      </p:sp>
      <p:sp>
        <p:nvSpPr>
          <p:cNvPr id="63491" name="Content Placeholder 2"/>
          <p:cNvSpPr>
            <a:spLocks noGrp="1"/>
          </p:cNvSpPr>
          <p:nvPr>
            <p:ph idx="1"/>
          </p:nvPr>
        </p:nvSpPr>
        <p:spPr>
          <a:xfrm>
            <a:off x="400050" y="1600200"/>
            <a:ext cx="8801100" cy="4191000"/>
          </a:xfrm>
        </p:spPr>
        <p:txBody>
          <a:bodyPr/>
          <a:lstStyle/>
          <a:p>
            <a:pPr marL="396875" eaLnBrk="1" hangingPunct="1"/>
            <a:r>
              <a:rPr lang="en-US" altLang="en-US" sz="2800" i="1" dirty="0"/>
              <a:t>Morrissette</a:t>
            </a:r>
            <a:r>
              <a:rPr lang="en-US" altLang="en-US" sz="2800" dirty="0"/>
              <a:t> involved life insurance to fund a buy-sell agreement between siblings</a:t>
            </a:r>
          </a:p>
          <a:p>
            <a:pPr marL="396875" eaLnBrk="1" hangingPunct="1"/>
            <a:r>
              <a:rPr lang="en-US" altLang="en-US" sz="2800" dirty="0"/>
              <a:t>However, an employee of the company owned by the donor’s children was appointed as conservator and facilitated the split-dollar and the donor’s revocable trust bequeathing the split-dollar receivable to the children’s life insurance trust</a:t>
            </a:r>
          </a:p>
          <a:p>
            <a:pPr marL="396875" eaLnBrk="1" hangingPunct="1"/>
            <a:r>
              <a:rPr lang="en-US" altLang="en-US" sz="2800" dirty="0"/>
              <a:t>After trial 10/2019, parties did post-trial briefs, with the last activity 4/13/2020 (I last checked 3/10/2021)</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00050" y="304800"/>
            <a:ext cx="7280275" cy="1130300"/>
          </a:xfrm>
        </p:spPr>
        <p:txBody>
          <a:bodyPr/>
          <a:lstStyle/>
          <a:p>
            <a:pPr eaLnBrk="1" hangingPunct="1"/>
            <a:r>
              <a:rPr lang="en-US" altLang="en-US" sz="2800"/>
              <a:t>Planning in Light of </a:t>
            </a:r>
            <a:r>
              <a:rPr lang="en-US" altLang="en-US" sz="2800" i="1"/>
              <a:t>Morrissette</a:t>
            </a:r>
            <a:r>
              <a:rPr lang="en-US" altLang="en-US" sz="2800"/>
              <a:t> and </a:t>
            </a:r>
            <a:r>
              <a:rPr lang="en-US" altLang="en-US" sz="2800" i="1"/>
              <a:t>Cahill</a:t>
            </a:r>
          </a:p>
        </p:txBody>
      </p:sp>
      <p:sp>
        <p:nvSpPr>
          <p:cNvPr id="64515" name="Content Placeholder 2"/>
          <p:cNvSpPr>
            <a:spLocks noGrp="1"/>
          </p:cNvSpPr>
          <p:nvPr>
            <p:ph idx="1"/>
          </p:nvPr>
        </p:nvSpPr>
        <p:spPr>
          <a:xfrm>
            <a:off x="400050" y="1600200"/>
            <a:ext cx="8801100" cy="4191000"/>
          </a:xfrm>
        </p:spPr>
        <p:txBody>
          <a:bodyPr/>
          <a:lstStyle/>
          <a:p>
            <a:pPr marL="396875" eaLnBrk="1" hangingPunct="1"/>
            <a:r>
              <a:rPr lang="en-US" altLang="en-US" dirty="0"/>
              <a:t>Consider various possible premium funding methods when arranging for business buy-sell life insurance</a:t>
            </a:r>
          </a:p>
          <a:p>
            <a:pPr marL="396875" eaLnBrk="1" hangingPunct="1"/>
            <a:r>
              <a:rPr lang="en-US" altLang="en-US" dirty="0"/>
              <a:t>If significant discounts are involved, be prepared to document for the IRS why split-dollar makes the most business sense and consider income tax exit strategy</a:t>
            </a:r>
          </a:p>
          <a:p>
            <a:pPr marL="396875" eaLnBrk="1" hangingPunct="1"/>
            <a:r>
              <a:rPr lang="en-US" altLang="en-US" dirty="0"/>
              <a:t>Watch for regulations on valuing notes</a:t>
            </a:r>
          </a:p>
          <a:p>
            <a:pPr marL="396875" eaLnBrk="1" hangingPunct="1"/>
            <a:endParaRPr lang="en-US" alt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a:t>Conclusion</a:t>
            </a:r>
          </a:p>
        </p:txBody>
      </p:sp>
      <p:sp>
        <p:nvSpPr>
          <p:cNvPr id="3" name="Content Placeholder 2">
            <a:extLst>
              <a:ext uri="{FF2B5EF4-FFF2-40B4-BE49-F238E27FC236}">
                <a16:creationId xmlns:a16="http://schemas.microsoft.com/office/drawing/2014/main" id="{E369BC8A-593C-4199-936F-3E9665ED88A7}"/>
              </a:ext>
            </a:extLst>
          </p:cNvPr>
          <p:cNvSpPr>
            <a:spLocks noGrp="1"/>
          </p:cNvSpPr>
          <p:nvPr>
            <p:ph idx="1"/>
          </p:nvPr>
        </p:nvSpPr>
        <p:spPr>
          <a:xfrm>
            <a:off x="479425" y="1371600"/>
            <a:ext cx="8512175" cy="4754563"/>
          </a:xfrm>
        </p:spPr>
        <p:txBody>
          <a:bodyPr/>
          <a:lstStyle/>
          <a:p>
            <a:pPr marL="233363" indent="-233363" eaLnBrk="1" hangingPunct="1">
              <a:buFont typeface="Arial" charset="0"/>
              <a:buChar char="•"/>
              <a:defRPr/>
            </a:pPr>
            <a:r>
              <a:rPr lang="en-US" altLang="en-US" sz="2400" dirty="0"/>
              <a:t>For 90 minutes on the transfer-for-value final regulations, see </a:t>
            </a:r>
            <a:r>
              <a:rPr lang="en-US" altLang="en-US" sz="2400" dirty="0">
                <a:hlinkClick r:id="rId2"/>
              </a:rPr>
              <a:t>Final Regs Released 10/25: Major Changes to Transfer for Value Rule! - TD 9879</a:t>
            </a:r>
            <a:endParaRPr lang="en-US" altLang="en-US" sz="2400" dirty="0"/>
          </a:p>
          <a:p>
            <a:pPr marL="233363" indent="-233363" eaLnBrk="1" hangingPunct="1">
              <a:buFont typeface="Arial" charset="0"/>
              <a:buChar char="•"/>
              <a:defRPr/>
            </a:pPr>
            <a:r>
              <a:rPr lang="en-US" altLang="en-US" sz="2400" dirty="0"/>
              <a:t>Email Steve at </a:t>
            </a:r>
            <a:r>
              <a:rPr lang="en-US" altLang="en-US" sz="2400" dirty="0">
                <a:hlinkClick r:id="rId2"/>
              </a:rPr>
              <a:t>sgorin@thompsoncoburn.com</a:t>
            </a:r>
            <a:r>
              <a:rPr lang="en-US" altLang="en-US" sz="2400" dirty="0"/>
              <a:t> for full searchable PDF of Steve’s business structuring materials (over 2,800 pages).</a:t>
            </a:r>
          </a:p>
          <a:p>
            <a:pPr marL="233363" indent="-233363" eaLnBrk="1" hangingPunct="1">
              <a:buFont typeface="Arial" charset="0"/>
              <a:buChar char="•"/>
              <a:defRPr/>
            </a:pPr>
            <a:r>
              <a:rPr lang="en-US" altLang="en-US" sz="2400" dirty="0"/>
              <a:t>Free quarterly newsletter includes the most recent version of the PDF.  Completing form at  </a:t>
            </a:r>
            <a:r>
              <a:rPr lang="en-US" altLang="en-US" sz="2400" dirty="0">
                <a:hlinkClick r:id="rId2"/>
              </a:rPr>
              <a:t>https://www.thompsoncoburn.com/forms/gorin-newsletter</a:t>
            </a:r>
            <a:r>
              <a:rPr lang="en-US" altLang="en-US" sz="2400" dirty="0"/>
              <a:t> gets you the PDF and newsletter.</a:t>
            </a:r>
          </a:p>
          <a:p>
            <a:pPr marL="233363" indent="-233363" eaLnBrk="1" hangingPunct="1">
              <a:buFont typeface="Arial" charset="0"/>
              <a:buChar char="•"/>
              <a:defRPr/>
            </a:pPr>
            <a:r>
              <a:rPr lang="en-US" altLang="en-US" sz="2400" dirty="0"/>
              <a:t>Other </a:t>
            </a:r>
            <a:r>
              <a:rPr lang="en-US" altLang="en-US" sz="2400" dirty="0">
                <a:hlinkClick r:id="rId2"/>
              </a:rPr>
              <a:t>free Thompson Coburn LLP resources</a:t>
            </a:r>
            <a:endParaRPr lang="en-US" altLang="en-US" sz="2400" dirty="0"/>
          </a:p>
          <a:p>
            <a:pPr marL="233363" indent="-233363" eaLnBrk="1" hangingPunct="1">
              <a:buFont typeface="Arial" charset="0"/>
              <a:buChar char="•"/>
              <a:defRPr/>
            </a:pPr>
            <a:r>
              <a:rPr lang="en-US" altLang="en-US" sz="2400" dirty="0"/>
              <a:t>CPA Academy </a:t>
            </a:r>
            <a:r>
              <a:rPr lang="en-US" altLang="en-US" sz="2400" dirty="0">
                <a:hlinkClick r:id="rId2"/>
              </a:rPr>
              <a:t>webinar page</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63575" y="304800"/>
            <a:ext cx="8229600" cy="1143000"/>
          </a:xfrm>
        </p:spPr>
        <p:txBody>
          <a:bodyPr/>
          <a:lstStyle/>
          <a:p>
            <a:r>
              <a:rPr lang="en-US" altLang="en-US" sz="2800" dirty="0"/>
              <a:t>Reg. § 1.101-1(d)(3)</a:t>
            </a:r>
            <a:br>
              <a:rPr lang="en-US" altLang="en-US" sz="2800" dirty="0"/>
            </a:br>
            <a:r>
              <a:rPr lang="en-US" altLang="en-US" sz="2800" dirty="0"/>
              <a:t>“Family Member” </a:t>
            </a:r>
            <a:r>
              <a:rPr lang="en-US" altLang="en-US" sz="1800" dirty="0"/>
              <a:t>(II.Q.4.b.ii.(b))</a:t>
            </a:r>
          </a:p>
        </p:txBody>
      </p:sp>
      <p:sp>
        <p:nvSpPr>
          <p:cNvPr id="18435" name="Content Placeholder 2"/>
          <p:cNvSpPr>
            <a:spLocks noGrp="1"/>
          </p:cNvSpPr>
          <p:nvPr>
            <p:ph idx="1"/>
          </p:nvPr>
        </p:nvSpPr>
        <p:spPr>
          <a:xfrm>
            <a:off x="533400" y="1371600"/>
            <a:ext cx="8642350" cy="4800600"/>
          </a:xfrm>
        </p:spPr>
        <p:txBody>
          <a:bodyPr/>
          <a:lstStyle/>
          <a:p>
            <a:pPr marL="280988" indent="-280988" eaLnBrk="1" hangingPunct="1">
              <a:spcBef>
                <a:spcPct val="0"/>
              </a:spcBef>
              <a:spcAft>
                <a:spcPts val="600"/>
              </a:spcAft>
            </a:pPr>
            <a:r>
              <a:rPr lang="en-US" altLang="en-US" sz="2500" dirty="0"/>
              <a:t>The individual</a:t>
            </a:r>
          </a:p>
          <a:p>
            <a:pPr marL="280988" indent="-280988" eaLnBrk="1" hangingPunct="1">
              <a:spcBef>
                <a:spcPct val="0"/>
              </a:spcBef>
              <a:spcAft>
                <a:spcPts val="600"/>
              </a:spcAft>
            </a:pPr>
            <a:r>
              <a:rPr lang="en-US" altLang="en-US" sz="2500" dirty="0"/>
              <a:t>The individual’s spouse or a person with whom the individual is in a registered domestic partnership, civil union, or other similar relationship established under state law</a:t>
            </a:r>
          </a:p>
          <a:p>
            <a:pPr marL="280988" indent="-280988" eaLnBrk="1" hangingPunct="1">
              <a:spcBef>
                <a:spcPct val="0"/>
              </a:spcBef>
              <a:spcAft>
                <a:spcPts val="600"/>
              </a:spcAft>
            </a:pPr>
            <a:r>
              <a:rPr lang="en-US" altLang="en-US" sz="2500" dirty="0"/>
              <a:t>Any parent, grandparent, or great-grandparent of the individual or of the person described above and any spouse of such parent, grandparent, or great-grandparent, or person with whom the parent, grandparent, or great-grandparent is in a registered domestic partnership, civil union, or other similar relationship established under state law</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63575" y="304800"/>
            <a:ext cx="8229600" cy="1143000"/>
          </a:xfrm>
        </p:spPr>
        <p:txBody>
          <a:bodyPr/>
          <a:lstStyle/>
          <a:p>
            <a:r>
              <a:rPr lang="en-US" altLang="en-US" sz="3200" dirty="0"/>
              <a:t>Reg. § 1.101-1(d)(3)</a:t>
            </a:r>
            <a:br>
              <a:rPr lang="en-US" altLang="en-US" sz="3200" dirty="0"/>
            </a:br>
            <a:r>
              <a:rPr lang="en-US" altLang="en-US" sz="3200" dirty="0"/>
              <a:t>“Family Member” </a:t>
            </a:r>
            <a:r>
              <a:rPr lang="en-US" altLang="en-US" sz="2000" dirty="0"/>
              <a:t>(II.Q.4.b.ii.(b))</a:t>
            </a:r>
            <a:endParaRPr lang="en-US" altLang="en-US" sz="1800" dirty="0"/>
          </a:p>
        </p:txBody>
      </p:sp>
      <p:sp>
        <p:nvSpPr>
          <p:cNvPr id="18435" name="Content Placeholder 2"/>
          <p:cNvSpPr>
            <a:spLocks noGrp="1"/>
          </p:cNvSpPr>
          <p:nvPr>
            <p:ph idx="1"/>
          </p:nvPr>
        </p:nvSpPr>
        <p:spPr/>
        <p:txBody>
          <a:bodyPr/>
          <a:lstStyle/>
          <a:p>
            <a:pPr marL="280988" indent="-280988" eaLnBrk="1" hangingPunct="1">
              <a:spcBef>
                <a:spcPct val="0"/>
              </a:spcBef>
              <a:spcAft>
                <a:spcPts val="600"/>
              </a:spcAft>
            </a:pPr>
            <a:r>
              <a:rPr lang="en-US" altLang="en-US" sz="3000" dirty="0"/>
              <a:t>Any lineal descendant of any person described on prior slide</a:t>
            </a:r>
          </a:p>
          <a:p>
            <a:pPr marL="280988" indent="-280988" eaLnBrk="1" hangingPunct="1">
              <a:spcBef>
                <a:spcPct val="0"/>
              </a:spcBef>
              <a:spcAft>
                <a:spcPts val="600"/>
              </a:spcAft>
            </a:pPr>
            <a:r>
              <a:rPr lang="en-US" altLang="en-US" sz="3000" dirty="0"/>
              <a:t>Any spouse of a lineal descendant described in prior bullet point and any person with whom such a lineal descendant is in a registered domestic partnership, civil union, or other similar relationship established under state law</a:t>
            </a:r>
          </a:p>
          <a:p>
            <a:pPr marL="280988" indent="-280988" eaLnBrk="1" hangingPunct="1">
              <a:spcBef>
                <a:spcPct val="0"/>
              </a:spcBef>
              <a:spcAft>
                <a:spcPts val="600"/>
              </a:spcAft>
            </a:pPr>
            <a:r>
              <a:rPr lang="en-US" altLang="en-US" sz="3000" dirty="0"/>
              <a:t>Any lineal descendant of a person described in prior bullet point</a:t>
            </a:r>
          </a:p>
        </p:txBody>
      </p:sp>
    </p:spTree>
    <p:extLst>
      <p:ext uri="{BB962C8B-B14F-4D97-AF65-F5344CB8AC3E}">
        <p14:creationId xmlns:p14="http://schemas.microsoft.com/office/powerpoint/2010/main" val="1052218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63575" y="304800"/>
            <a:ext cx="8229600" cy="1143000"/>
          </a:xfrm>
        </p:spPr>
        <p:txBody>
          <a:bodyPr/>
          <a:lstStyle/>
          <a:p>
            <a:r>
              <a:rPr lang="en-US" altLang="en-US" sz="3200" dirty="0"/>
              <a:t>Reg. § 1.101-1(d)(2)</a:t>
            </a:r>
            <a:br>
              <a:rPr lang="en-US" altLang="en-US" sz="3200" dirty="0"/>
            </a:br>
            <a:r>
              <a:rPr lang="en-US" altLang="en-US" sz="3200" dirty="0"/>
              <a:t>“Substantial Business Relationship” </a:t>
            </a:r>
            <a:r>
              <a:rPr lang="en-US" altLang="en-US" sz="1800" dirty="0"/>
              <a:t>(II.Q.4.b.ii.(b))</a:t>
            </a:r>
          </a:p>
        </p:txBody>
      </p:sp>
      <p:sp>
        <p:nvSpPr>
          <p:cNvPr id="18435" name="Content Placeholder 2"/>
          <p:cNvSpPr>
            <a:spLocks noGrp="1"/>
          </p:cNvSpPr>
          <p:nvPr>
            <p:ph idx="1"/>
          </p:nvPr>
        </p:nvSpPr>
        <p:spPr/>
        <p:txBody>
          <a:bodyPr/>
          <a:lstStyle/>
          <a:p>
            <a:pPr marL="236538" indent="-236538"/>
            <a:r>
              <a:rPr lang="en-US" altLang="en-US" sz="2600" dirty="0"/>
              <a:t>The insured is a key person (as defined in Code §  264) of, or materially participates (within the meaning of Code § 469) in, an active trade or business as an owner, employee, or contractor, and at least 80% of that trade or business is owned (directly or indirectly, through one or more partnerships, trusts, or other entities) by the acquirer or the beneficial owners of the acquirer</a:t>
            </a:r>
          </a:p>
          <a:p>
            <a:pPr marL="236538" indent="-236538"/>
            <a:r>
              <a:rPr lang="en-US" altLang="en-US" sz="2600" dirty="0"/>
              <a:t>Under Code § 264, generally a key person is an officer or 20% owner, but the number of individuals who may be treated as key persons may be as few as five people </a:t>
            </a:r>
            <a:r>
              <a:rPr lang="en-US" altLang="en-US" sz="1800" dirty="0"/>
              <a:t>(II.Q.4.a.)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63575" y="304800"/>
            <a:ext cx="8229600" cy="1143000"/>
          </a:xfrm>
        </p:spPr>
        <p:txBody>
          <a:bodyPr/>
          <a:lstStyle/>
          <a:p>
            <a:r>
              <a:rPr lang="en-US" altLang="en-US" sz="3200" dirty="0"/>
              <a:t>Reg. § 1.101-1(d)(2)</a:t>
            </a:r>
            <a:br>
              <a:rPr lang="en-US" altLang="en-US" sz="3200" dirty="0"/>
            </a:br>
            <a:r>
              <a:rPr lang="en-US" altLang="en-US" sz="3200" dirty="0"/>
              <a:t>“Substantial Business Relationship” </a:t>
            </a:r>
            <a:r>
              <a:rPr lang="en-US" altLang="en-US" sz="1800" dirty="0"/>
              <a:t>(II.Q.4.b.ii.(b))</a:t>
            </a:r>
          </a:p>
        </p:txBody>
      </p:sp>
      <p:sp>
        <p:nvSpPr>
          <p:cNvPr id="18435" name="Content Placeholder 2"/>
          <p:cNvSpPr>
            <a:spLocks noGrp="1"/>
          </p:cNvSpPr>
          <p:nvPr>
            <p:ph idx="1"/>
          </p:nvPr>
        </p:nvSpPr>
        <p:spPr/>
        <p:txBody>
          <a:bodyPr/>
          <a:lstStyle/>
          <a:p>
            <a:pPr marL="236538" indent="-236538"/>
            <a:r>
              <a:rPr lang="en-US" altLang="en-US" sz="2500" dirty="0"/>
              <a:t>The acquirer acquires an active trade or business and acquires the interest in the life insurance contract</a:t>
            </a:r>
          </a:p>
          <a:p>
            <a:pPr marL="236538" indent="-236538"/>
            <a:r>
              <a:rPr lang="en-US" altLang="en-US" sz="2500" dirty="0"/>
              <a:t>either as part of that acquisition or from a person owning significant property leased to the acquired trade or business or life insurance policies held to facilitate the succession of the ownership of the business</a:t>
            </a:r>
          </a:p>
          <a:p>
            <a:pPr marL="236538" indent="-236538"/>
            <a:r>
              <a:rPr lang="en-US" altLang="en-US" sz="2500" dirty="0"/>
              <a:t>if the insured is in a certain category (next slide), and</a:t>
            </a:r>
          </a:p>
          <a:p>
            <a:pPr marL="236538" indent="-236538"/>
            <a:r>
              <a:rPr lang="en-US" altLang="en-US" sz="2500" dirty="0"/>
              <a:t>the acquirer either carries on the acquired trade or business or uses a significant portion of the acquired business assets in an active trade or business that does not include investing in interests in life insurance contracts</a:t>
            </a:r>
            <a:endParaRPr lang="en-US" altLang="en-US" sz="1800" dirty="0"/>
          </a:p>
        </p:txBody>
      </p:sp>
    </p:spTree>
    <p:extLst>
      <p:ext uri="{BB962C8B-B14F-4D97-AF65-F5344CB8AC3E}">
        <p14:creationId xmlns:p14="http://schemas.microsoft.com/office/powerpoint/2010/main" val="3146062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63575" y="304800"/>
            <a:ext cx="8229600" cy="1143000"/>
          </a:xfrm>
        </p:spPr>
        <p:txBody>
          <a:bodyPr/>
          <a:lstStyle/>
          <a:p>
            <a:r>
              <a:rPr lang="en-US" altLang="en-US" sz="3200" dirty="0"/>
              <a:t>Reg. § 1.101-1(d)(2)</a:t>
            </a:r>
            <a:br>
              <a:rPr lang="en-US" altLang="en-US" sz="3200" dirty="0"/>
            </a:br>
            <a:r>
              <a:rPr lang="en-US" altLang="en-US" sz="3200" dirty="0"/>
              <a:t>“Substantial Business Relationship” </a:t>
            </a:r>
            <a:r>
              <a:rPr lang="en-US" altLang="en-US" sz="1800" dirty="0"/>
              <a:t>(II.Q.4.b.ii.(b))</a:t>
            </a:r>
          </a:p>
        </p:txBody>
      </p:sp>
      <p:sp>
        <p:nvSpPr>
          <p:cNvPr id="18435" name="Content Placeholder 2"/>
          <p:cNvSpPr>
            <a:spLocks noGrp="1"/>
          </p:cNvSpPr>
          <p:nvPr>
            <p:ph idx="1"/>
          </p:nvPr>
        </p:nvSpPr>
        <p:spPr/>
        <p:txBody>
          <a:bodyPr/>
          <a:lstStyle/>
          <a:p>
            <a:pPr marL="0" indent="0">
              <a:buNone/>
            </a:pPr>
            <a:r>
              <a:rPr lang="en-US" altLang="en-US" sz="2000" dirty="0"/>
              <a:t>For the prior slide to apply, the test requires that the insured:</a:t>
            </a:r>
          </a:p>
          <a:p>
            <a:pPr marL="236538" indent="-236538"/>
            <a:r>
              <a:rPr lang="en-US" altLang="en-US" sz="2000" dirty="0"/>
              <a:t>Is an employee within the meaning of Code § 101(j)(5)(A) of the acquired trade or business immediately preceding the acquisition; or</a:t>
            </a:r>
          </a:p>
          <a:p>
            <a:pPr marL="236538" indent="-236538"/>
            <a:r>
              <a:rPr lang="en-US" altLang="en-US" sz="2000" dirty="0"/>
              <a:t>Was a director, highly compensated employee, or highly compensated individual within the meaning of Code § 101(j)(2)(A)(ii) of the acquired trade or business, and the acquirer, immediately after the acquisition, has ongoing financial obligations to the insured with respect to the insured’s employment by the trade or business (for example, the life insurance contract is maintained by the acquirer to fund current or future retirement, pension, or survivorship obligations based on the insured’s relationship with the entity or to fund a buy-out of the insured’s interest in the acquired trade or business)</a:t>
            </a:r>
          </a:p>
          <a:p>
            <a:pPr marL="236538" indent="-236538"/>
            <a:r>
              <a:rPr lang="en-US" altLang="en-US" sz="2000" dirty="0"/>
              <a:t>In addition to top employees, a 5% owner (who is not an employee) is also within Code § 101(j)(5)(A) and Code § 101(j)(2)(A)(ii) </a:t>
            </a:r>
          </a:p>
        </p:txBody>
      </p:sp>
    </p:spTree>
    <p:extLst>
      <p:ext uri="{BB962C8B-B14F-4D97-AF65-F5344CB8AC3E}">
        <p14:creationId xmlns:p14="http://schemas.microsoft.com/office/powerpoint/2010/main" val="287673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1.101-1(d)(3)</a:t>
            </a:r>
            <a:br>
              <a:rPr lang="en-US" altLang="en-US" sz="2800" dirty="0"/>
            </a:br>
            <a:r>
              <a:rPr lang="en-US" altLang="en-US" sz="2800" dirty="0"/>
              <a:t>“Substantial Financial Relationship”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800" dirty="0"/>
              <a:t>The acquirer (directly or indirectly, through one or more partnerships, trusts, or other entities of which it is a beneficial owner) has, or the beneficial owners of the acquirer have, a common investment (other than the interest in the life insurance contract) with the insured and a buy-out of the insured’s interest in the common investment by the co-investor(s) after the insured’s death is reasonably foreseeable</a:t>
            </a:r>
          </a:p>
          <a:p>
            <a:pPr marL="236538" indent="-236538"/>
            <a:r>
              <a:rPr lang="en-US" altLang="en-US" sz="2800" i="1" dirty="0"/>
              <a:t>E.g.</a:t>
            </a:r>
            <a:r>
              <a:rPr lang="en-US" altLang="en-US" sz="2800" dirty="0"/>
              <a:t>, buy-sell agreement re: common investment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1.101-1(d)(3)</a:t>
            </a:r>
            <a:br>
              <a:rPr lang="en-US" altLang="en-US" sz="2800" dirty="0"/>
            </a:br>
            <a:r>
              <a:rPr lang="en-US" altLang="en-US" sz="2800" dirty="0"/>
              <a:t>“Substantial Financial Relationship”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600" dirty="0"/>
              <a:t>The acquirer maintains the life insurance contract on the life of the insured to provide funds to purchase assets of or to satisfy liabilities of the insured or the insured’s estate, heirs, legatees, or other successors in interest, or to satisfy other liabilities arising upon or by reason of the death of the insured</a:t>
            </a:r>
          </a:p>
          <a:p>
            <a:pPr marL="236538" indent="-236538"/>
            <a:r>
              <a:rPr lang="en-US" altLang="en-US" sz="2600" i="1" dirty="0"/>
              <a:t>E.g.</a:t>
            </a:r>
            <a:r>
              <a:rPr lang="en-US" altLang="en-US" sz="2600" dirty="0"/>
              <a:t>, funding loans or loan guarantees called when the insured dies</a:t>
            </a:r>
          </a:p>
          <a:p>
            <a:pPr marL="236538" indent="-236538"/>
            <a:r>
              <a:rPr lang="en-US" altLang="en-US" sz="2600" i="1" dirty="0"/>
              <a:t>E.g.</a:t>
            </a:r>
            <a:r>
              <a:rPr lang="en-US" altLang="en-US" sz="2600" dirty="0"/>
              <a:t>, funding required purchase of the insured’s business interest</a:t>
            </a:r>
          </a:p>
        </p:txBody>
      </p:sp>
    </p:spTree>
    <p:extLst>
      <p:ext uri="{BB962C8B-B14F-4D97-AF65-F5344CB8AC3E}">
        <p14:creationId xmlns:p14="http://schemas.microsoft.com/office/powerpoint/2010/main" val="1568260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1.101-1(d)(3)</a:t>
            </a:r>
            <a:br>
              <a:rPr lang="en-US" altLang="en-US" sz="2800" dirty="0"/>
            </a:br>
            <a:r>
              <a:rPr lang="en-US" altLang="en-US" sz="2800" dirty="0"/>
              <a:t>“Substantial Financial Relationship”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600" dirty="0"/>
              <a:t>The acquirer is an organization described in sections 170(c), 2055(a), and 2522(a) that previously received from the insured either financial support in a substantial amount or significant volunteer support or that meets other requirements prescribed in guidance published in the Internal Revenue Bulletin</a:t>
            </a:r>
          </a:p>
          <a:p>
            <a:pPr marL="236538" indent="-236538"/>
            <a:r>
              <a:rPr lang="en-US" altLang="en-US" sz="2600" dirty="0"/>
              <a:t>I asked the government to recognize other ties to charity, but they declined, saying that objective proof must be required.  However, they left an opening, in case someone could formulate a test and persuade the IRS to publish guidance other than regulations.</a:t>
            </a:r>
          </a:p>
        </p:txBody>
      </p:sp>
    </p:spTree>
    <p:extLst>
      <p:ext uri="{BB962C8B-B14F-4D97-AF65-F5344CB8AC3E}">
        <p14:creationId xmlns:p14="http://schemas.microsoft.com/office/powerpoint/2010/main" val="2551660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1.101-1(d)(4)</a:t>
            </a:r>
            <a:br>
              <a:rPr lang="en-US" altLang="en-US" sz="2800" dirty="0"/>
            </a:br>
            <a:r>
              <a:rPr lang="en-US" altLang="en-US" sz="2800" dirty="0"/>
              <a:t>Special Rules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400" dirty="0"/>
              <a:t>Indirect acquisitions - the acquirer of an interest in a life insurance contract in an indirect acquisition is deemed to have a substantial business or financial relationship with the insured if the direct holder of the interest in the life insurance contract has a substantial business or financial relationship with the insured immediately before and after the date the acquirer acquires its interest</a:t>
            </a:r>
          </a:p>
          <a:p>
            <a:pPr marL="236538" indent="-236538"/>
            <a:r>
              <a:rPr lang="en-US" altLang="en-US" sz="2400" dirty="0"/>
              <a:t>The sole fact that an acquirer is a partner of the insured, a partnership in which the insured is a partner, or a corporation in which the insured is a shareholder or officer, is not sufficient to establish a substantial business or financial relationship with the insured</a:t>
            </a:r>
          </a:p>
        </p:txBody>
      </p:sp>
    </p:spTree>
    <p:extLst>
      <p:ext uri="{BB962C8B-B14F-4D97-AF65-F5344CB8AC3E}">
        <p14:creationId xmlns:p14="http://schemas.microsoft.com/office/powerpoint/2010/main" val="401383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2800" dirty="0"/>
              <a:t>Overview - How Regulations Revamped Rules Governing Transfers of Life Insurance Policies</a:t>
            </a:r>
            <a:r>
              <a:rPr lang="en-US" altLang="en-US" dirty="0"/>
              <a:t> </a:t>
            </a:r>
            <a:r>
              <a:rPr lang="en-US" altLang="en-US" sz="1800" dirty="0"/>
              <a:t>(II.Q.4.b)</a:t>
            </a:r>
          </a:p>
        </p:txBody>
      </p:sp>
      <p:sp>
        <p:nvSpPr>
          <p:cNvPr id="16387" name="Content Placeholder 2"/>
          <p:cNvSpPr>
            <a:spLocks noGrp="1"/>
          </p:cNvSpPr>
          <p:nvPr>
            <p:ph idx="1"/>
          </p:nvPr>
        </p:nvSpPr>
        <p:spPr/>
        <p:txBody>
          <a:bodyPr/>
          <a:lstStyle/>
          <a:p>
            <a:pPr marL="234950" indent="-234950" eaLnBrk="1" hangingPunct="1">
              <a:spcBef>
                <a:spcPts val="600"/>
              </a:spcBef>
              <a:spcAft>
                <a:spcPts val="600"/>
              </a:spcAft>
            </a:pPr>
            <a:r>
              <a:rPr lang="en-US" altLang="en-US" sz="2600" dirty="0"/>
              <a:t>What arrangements are subject to the transfer for value rule, which can cause part or all of life insurance death benefit to become subject to income tax </a:t>
            </a:r>
          </a:p>
          <a:p>
            <a:pPr marL="234950" indent="-234950" eaLnBrk="1" hangingPunct="1">
              <a:spcBef>
                <a:spcPts val="600"/>
              </a:spcBef>
              <a:spcAft>
                <a:spcPts val="600"/>
              </a:spcAft>
            </a:pPr>
            <a:r>
              <a:rPr lang="en-US" altLang="en-US" sz="2600" dirty="0"/>
              <a:t>What are the usual exceptions to the transfer for value rule, based on pre-2018 law</a:t>
            </a:r>
          </a:p>
          <a:p>
            <a:pPr marL="234950" indent="-234950" eaLnBrk="1" hangingPunct="1">
              <a:spcBef>
                <a:spcPts val="600"/>
              </a:spcBef>
              <a:spcAft>
                <a:spcPts val="600"/>
              </a:spcAft>
            </a:pPr>
            <a:r>
              <a:rPr lang="en-US" altLang="en-US" sz="2600" dirty="0"/>
              <a:t>Under 2017 tax changes, what is a reportable policy sale that prevents exceptions from applying, again raising the specter of income taxation</a:t>
            </a:r>
          </a:p>
          <a:p>
            <a:pPr marL="234950" indent="-234950" eaLnBrk="1" hangingPunct="1">
              <a:spcBef>
                <a:spcPts val="600"/>
              </a:spcBef>
              <a:spcAft>
                <a:spcPts val="600"/>
              </a:spcAft>
            </a:pPr>
            <a:r>
              <a:rPr lang="en-US" altLang="en-US" sz="2600" dirty="0"/>
              <a:t>How to cure a transfer for value or a reportable policy sale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1.101-1(d)(4)</a:t>
            </a:r>
            <a:br>
              <a:rPr lang="en-US" altLang="en-US" sz="2800" dirty="0"/>
            </a:br>
            <a:r>
              <a:rPr lang="en-US" altLang="en-US" sz="2800" dirty="0"/>
              <a:t>Special Rules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200" dirty="0"/>
              <a:t>An acquirer need not be a partner of the insured, a partnership in which the insured is a partner, or a corporation in which the insured is a shareholder or officer to have a substantial business or financial relationship with the insured</a:t>
            </a:r>
          </a:p>
          <a:p>
            <a:pPr marL="236538" indent="-236538"/>
            <a:r>
              <a:rPr lang="en-US" altLang="en-US" sz="2200" dirty="0"/>
              <a:t>A substantial family, business, or financial relationship exists between the insured and a partnership, trust, or other entity if each beneficial owner of that partnership, trust, or other entity has a substantial family, business, or financial relationship with the insured</a:t>
            </a:r>
          </a:p>
          <a:p>
            <a:pPr marL="236538" indent="-236538"/>
            <a:r>
              <a:rPr lang="en-US" altLang="en-US" sz="2200" dirty="0"/>
              <a:t>For example, a substantial family, business, or financial relationship exists between the insured and a trust if each trust beneficiary is a family member of the insured or a charity with sufficient ties</a:t>
            </a:r>
          </a:p>
        </p:txBody>
      </p:sp>
    </p:spTree>
    <p:extLst>
      <p:ext uri="{BB962C8B-B14F-4D97-AF65-F5344CB8AC3E}">
        <p14:creationId xmlns:p14="http://schemas.microsoft.com/office/powerpoint/2010/main" val="2576397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1.101-1(f)(1)</a:t>
            </a:r>
            <a:br>
              <a:rPr lang="en-US" altLang="en-US" sz="2800" dirty="0"/>
            </a:br>
            <a:r>
              <a:rPr lang="en-US" altLang="en-US" sz="2800" dirty="0"/>
              <a:t>Beneficial Owner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600" dirty="0"/>
              <a:t>A beneficial owner of a partnership, trust, or other entity is an individual or C corporation with an ownership interest in that entity</a:t>
            </a:r>
          </a:p>
          <a:p>
            <a:pPr marL="236538" indent="-236538"/>
            <a:r>
              <a:rPr lang="en-US" altLang="en-US" sz="2600" dirty="0"/>
              <a:t>The interest may be held directly or indirectly, through one or more other partnerships, trusts, or other entities.</a:t>
            </a:r>
          </a:p>
          <a:p>
            <a:pPr marL="236538" indent="-236538"/>
            <a:r>
              <a:rPr lang="en-US" altLang="en-US" sz="2600" dirty="0"/>
              <a:t>For instance, an individual that directly owns an interest in a partnership (P1), which directly owns an interest in another partnership (P2), is an indirect beneficial owner of P2 and any assets or other entities owned by P2 directly or indirectly</a:t>
            </a:r>
          </a:p>
        </p:txBody>
      </p:sp>
    </p:spTree>
    <p:extLst>
      <p:ext uri="{BB962C8B-B14F-4D97-AF65-F5344CB8AC3E}">
        <p14:creationId xmlns:p14="http://schemas.microsoft.com/office/powerpoint/2010/main" val="258919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63575" y="304800"/>
            <a:ext cx="8229600" cy="1143000"/>
          </a:xfrm>
        </p:spPr>
        <p:txBody>
          <a:bodyPr/>
          <a:lstStyle/>
          <a:p>
            <a:r>
              <a:rPr lang="en-US" altLang="en-US" sz="2800" dirty="0"/>
              <a:t>Reg. § 1.101-1(f)(1)</a:t>
            </a:r>
            <a:br>
              <a:rPr lang="en-US" altLang="en-US" sz="2800" dirty="0"/>
            </a:br>
            <a:r>
              <a:rPr lang="en-US" altLang="en-US" sz="2800" dirty="0"/>
              <a:t>Beneficial Owner </a:t>
            </a:r>
            <a:r>
              <a:rPr lang="en-US" altLang="en-US" sz="1600" dirty="0"/>
              <a:t>(II.Q.4.b.ii.(b))</a:t>
            </a:r>
            <a:endParaRPr lang="en-US" altLang="en-US" sz="1800" dirty="0"/>
          </a:p>
        </p:txBody>
      </p:sp>
      <p:sp>
        <p:nvSpPr>
          <p:cNvPr id="18435" name="Content Placeholder 2"/>
          <p:cNvSpPr>
            <a:spLocks noGrp="1"/>
          </p:cNvSpPr>
          <p:nvPr>
            <p:ph idx="1"/>
          </p:nvPr>
        </p:nvSpPr>
        <p:spPr/>
        <p:txBody>
          <a:bodyPr/>
          <a:lstStyle/>
          <a:p>
            <a:pPr marL="236538" indent="-236538"/>
            <a:r>
              <a:rPr lang="en-US" altLang="en-US" sz="2400" dirty="0"/>
              <a:t>In applying this test, the beneficial owners of a trust include those who may receive current distributions of trust income or corpus and those who could receive distributions if the trust were to terminate currently</a:t>
            </a:r>
          </a:p>
          <a:p>
            <a:pPr marL="236538" indent="-236538"/>
            <a:r>
              <a:rPr lang="en-US" altLang="en-US" sz="2400" dirty="0"/>
              <a:t>In tax regulations, “include” usually means “without limitation,” so query the scope</a:t>
            </a:r>
          </a:p>
          <a:p>
            <a:pPr marL="236538" indent="-236538"/>
            <a:r>
              <a:rPr lang="en-US" altLang="en-US" sz="2400" dirty="0"/>
              <a:t>Proposed regulations had treated trust as having the requisite connection only when all of the beneficiaries were qualified family members</a:t>
            </a:r>
          </a:p>
          <a:p>
            <a:pPr marL="236538" indent="-236538"/>
            <a:r>
              <a:rPr lang="en-US" altLang="en-US" sz="2400" dirty="0"/>
              <a:t>Final regulations respond to my comment that should be OK for trust to include any beneficiary with a qualified connection</a:t>
            </a:r>
          </a:p>
        </p:txBody>
      </p:sp>
    </p:spTree>
    <p:extLst>
      <p:ext uri="{BB962C8B-B14F-4D97-AF65-F5344CB8AC3E}">
        <p14:creationId xmlns:p14="http://schemas.microsoft.com/office/powerpoint/2010/main" val="2914750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63575" y="304800"/>
            <a:ext cx="8229600" cy="1143000"/>
          </a:xfrm>
        </p:spPr>
        <p:txBody>
          <a:bodyPr/>
          <a:lstStyle/>
          <a:p>
            <a:r>
              <a:rPr lang="en-US" altLang="en-US" sz="3200" dirty="0"/>
              <a:t>Reg. § 1.101-1(c)(2) -  Deemed Not a Reportable Policy Sale </a:t>
            </a:r>
            <a:r>
              <a:rPr lang="en-US" altLang="en-US" sz="2000" dirty="0"/>
              <a:t>(II.Q.4.b.ii.(b))</a:t>
            </a:r>
            <a:br>
              <a:rPr lang="en-US" altLang="en-US" sz="2000" dirty="0"/>
            </a:br>
            <a:endParaRPr lang="en-US" altLang="en-US" sz="1800" dirty="0"/>
          </a:p>
        </p:txBody>
      </p:sp>
      <p:sp>
        <p:nvSpPr>
          <p:cNvPr id="18435" name="Content Placeholder 2"/>
          <p:cNvSpPr>
            <a:spLocks noGrp="1"/>
          </p:cNvSpPr>
          <p:nvPr>
            <p:ph idx="1"/>
          </p:nvPr>
        </p:nvSpPr>
        <p:spPr/>
        <p:txBody>
          <a:bodyPr/>
          <a:lstStyle/>
          <a:p>
            <a:pPr marL="236538" indent="-236538"/>
            <a:r>
              <a:rPr lang="en-US" altLang="en-US" sz="2400" dirty="0"/>
              <a:t>Transfer of interest in policy between entities with the same beneficial owners, if the ownership interest of each beneficial owner in the transferor entity does not vary by more than a 20% ownership interest from that beneficial owner's ownership interest in the transferee entity; for trusts, assume maximum exercise of discretion</a:t>
            </a:r>
          </a:p>
          <a:p>
            <a:pPr marL="236538" indent="-236538"/>
            <a:r>
              <a:rPr lang="en-US" altLang="en-US" sz="2400" dirty="0"/>
              <a:t>Affiliated group filing consolidated return that year</a:t>
            </a:r>
          </a:p>
          <a:p>
            <a:pPr marL="236538" indent="-236538"/>
            <a:r>
              <a:rPr lang="en-US" altLang="en-US" sz="2400" dirty="0"/>
              <a:t>Indirect acquisition if entity owning policy reports under Code § 6050Y and regs (or owned policy before 1/1/2019), no more than 50% of entity’s gross assets are life insurance, and the indirect owner owns no more than 5% of direct owner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63575" y="304800"/>
            <a:ext cx="8229600" cy="1143000"/>
          </a:xfrm>
        </p:spPr>
        <p:txBody>
          <a:bodyPr/>
          <a:lstStyle/>
          <a:p>
            <a:r>
              <a:rPr lang="en-US" altLang="en-US" sz="3200" dirty="0"/>
              <a:t>Reg. § 1.101-1(c)(2) -  Deemed Not a Reportable Policy Sale </a:t>
            </a:r>
            <a:r>
              <a:rPr lang="en-US" altLang="en-US" sz="2000" dirty="0"/>
              <a:t>(II.Q.4.b.ii.(b))</a:t>
            </a:r>
            <a:br>
              <a:rPr lang="en-US" altLang="en-US" sz="2000" dirty="0"/>
            </a:br>
            <a:endParaRPr lang="en-US" altLang="en-US" sz="1800" dirty="0"/>
          </a:p>
        </p:txBody>
      </p:sp>
      <p:sp>
        <p:nvSpPr>
          <p:cNvPr id="18435" name="Content Placeholder 2"/>
          <p:cNvSpPr>
            <a:spLocks noGrp="1"/>
          </p:cNvSpPr>
          <p:nvPr>
            <p:ph idx="1"/>
          </p:nvPr>
        </p:nvSpPr>
        <p:spPr/>
        <p:txBody>
          <a:bodyPr/>
          <a:lstStyle/>
          <a:p>
            <a:pPr marL="0" indent="0">
              <a:buNone/>
            </a:pPr>
            <a:r>
              <a:rPr lang="en-US" altLang="en-US" sz="2800" dirty="0"/>
              <a:t>Final regulations added:</a:t>
            </a:r>
          </a:p>
          <a:p>
            <a:pPr marL="236538" indent="-236538"/>
            <a:r>
              <a:rPr lang="en-US" altLang="en-US" sz="2800" dirty="0"/>
              <a:t>The acquisition of a life insurance contract by an insurance company that issues a life insurance contract in an exchange pursuant to Code § 1035</a:t>
            </a:r>
          </a:p>
          <a:p>
            <a:pPr marL="236538" indent="-236538"/>
            <a:r>
              <a:rPr lang="en-US" altLang="en-US" sz="2800" dirty="0"/>
              <a:t>The acquisition of a life insurance contract by a policyholder in an exchange pursuant to Code § 1035, if the policyholder has a substantial family, business, or financial relationship with the insured, apart from its interest in the life insurance contract, at the time of the exchange</a:t>
            </a:r>
          </a:p>
        </p:txBody>
      </p:sp>
    </p:spTree>
    <p:extLst>
      <p:ext uri="{BB962C8B-B14F-4D97-AF65-F5344CB8AC3E}">
        <p14:creationId xmlns:p14="http://schemas.microsoft.com/office/powerpoint/2010/main" val="4026448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63575" y="304800"/>
            <a:ext cx="8229600" cy="1143000"/>
          </a:xfrm>
        </p:spPr>
        <p:txBody>
          <a:bodyPr/>
          <a:lstStyle/>
          <a:p>
            <a:r>
              <a:rPr lang="en-US" altLang="en-US" sz="3200" dirty="0"/>
              <a:t>Rules When Not a Reportable Policy Sale </a:t>
            </a:r>
            <a:r>
              <a:rPr lang="en-US" altLang="en-US" sz="2000" dirty="0"/>
              <a:t>(II.Q.4.b.ii.(c))</a:t>
            </a:r>
            <a:br>
              <a:rPr lang="en-US" altLang="en-US" sz="2000" dirty="0"/>
            </a:br>
            <a:endParaRPr lang="en-US" altLang="en-US" sz="1800" dirty="0"/>
          </a:p>
        </p:txBody>
      </p:sp>
      <p:sp>
        <p:nvSpPr>
          <p:cNvPr id="18435" name="Content Placeholder 2"/>
          <p:cNvSpPr>
            <a:spLocks noGrp="1"/>
          </p:cNvSpPr>
          <p:nvPr>
            <p:ph idx="1"/>
          </p:nvPr>
        </p:nvSpPr>
        <p:spPr/>
        <p:txBody>
          <a:bodyPr/>
          <a:lstStyle/>
          <a:p>
            <a:pPr marL="0" indent="0">
              <a:buNone/>
            </a:pPr>
            <a:r>
              <a:rPr lang="en-US" altLang="en-US" sz="2800" dirty="0"/>
              <a:t>When not a reportable policy sale and policy is not tainted by a prior reportable policy sale:</a:t>
            </a:r>
          </a:p>
          <a:p>
            <a:pPr marL="236538" indent="-236538"/>
            <a:r>
              <a:rPr lang="en-US" altLang="en-US" sz="2800" dirty="0"/>
              <a:t>If transfer is to permitted transferee, then transfer for value rule does not apply</a:t>
            </a:r>
          </a:p>
          <a:p>
            <a:pPr marL="236538" indent="-236538"/>
            <a:r>
              <a:rPr lang="en-US" altLang="en-US" sz="2800" dirty="0"/>
              <a:t>If substituted basis transfer not to a permitted transferee, then any exclusion of death benefit that would have applied to the transferor will apply to the transferee, plus transferee gets credit for own payments</a:t>
            </a:r>
          </a:p>
        </p:txBody>
      </p:sp>
    </p:spTree>
    <p:extLst>
      <p:ext uri="{BB962C8B-B14F-4D97-AF65-F5344CB8AC3E}">
        <p14:creationId xmlns:p14="http://schemas.microsoft.com/office/powerpoint/2010/main" val="809934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63575" y="304800"/>
            <a:ext cx="8229600" cy="1143000"/>
          </a:xfrm>
        </p:spPr>
        <p:txBody>
          <a:bodyPr/>
          <a:lstStyle/>
          <a:p>
            <a:r>
              <a:rPr lang="en-US" altLang="en-US" sz="3200" dirty="0"/>
              <a:t>Rule When Prior Reportable Policy Sale </a:t>
            </a:r>
            <a:r>
              <a:rPr lang="en-US" altLang="en-US" sz="2000" dirty="0"/>
              <a:t>(II.Q.4.b.ii.(c))</a:t>
            </a:r>
            <a:br>
              <a:rPr lang="en-US" altLang="en-US" sz="2000" dirty="0"/>
            </a:br>
            <a:endParaRPr lang="en-US" altLang="en-US" sz="1800" dirty="0"/>
          </a:p>
        </p:txBody>
      </p:sp>
      <p:sp>
        <p:nvSpPr>
          <p:cNvPr id="18435" name="Content Placeholder 2"/>
          <p:cNvSpPr>
            <a:spLocks noGrp="1"/>
          </p:cNvSpPr>
          <p:nvPr>
            <p:ph idx="1"/>
          </p:nvPr>
        </p:nvSpPr>
        <p:spPr/>
        <p:txBody>
          <a:bodyPr/>
          <a:lstStyle/>
          <a:p>
            <a:pPr marL="0" indent="0">
              <a:buNone/>
            </a:pPr>
            <a:r>
              <a:rPr lang="en-US" altLang="en-US" sz="2800" dirty="0"/>
              <a:t>Reg. § 1.101-1(b)(1)(ii)(B)(2) - when policy tainted by prior reportable policy sale, the excludable death benefit is limited to the sum of:</a:t>
            </a:r>
          </a:p>
          <a:p>
            <a:pPr marL="236538" indent="-236538"/>
            <a:r>
              <a:rPr lang="en-US" altLang="en-US" sz="2800" dirty="0"/>
              <a:t>The higher of the amount that would have been excludable by the transferor if the transfer had not occurred [which itself would be limited by the taint] or the actual value of the consideration for the transfer paid by the transferee; and</a:t>
            </a:r>
          </a:p>
          <a:p>
            <a:pPr marL="236538" indent="-236538"/>
            <a:r>
              <a:rPr lang="en-US" altLang="en-US" sz="2800" dirty="0"/>
              <a:t>The premiums and other amounts subsequently paid by the transferee with respect to the interest</a:t>
            </a:r>
          </a:p>
        </p:txBody>
      </p:sp>
    </p:spTree>
    <p:extLst>
      <p:ext uri="{BB962C8B-B14F-4D97-AF65-F5344CB8AC3E}">
        <p14:creationId xmlns:p14="http://schemas.microsoft.com/office/powerpoint/2010/main" val="2701024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a:t>Cleansing Policy </a:t>
            </a:r>
            <a:r>
              <a:rPr lang="en-US" altLang="en-US" sz="1800"/>
              <a:t>(II.Q.4.b.ii.(c), (d))</a:t>
            </a:r>
          </a:p>
        </p:txBody>
      </p:sp>
      <p:sp>
        <p:nvSpPr>
          <p:cNvPr id="29699" name="Content Placeholder 2"/>
          <p:cNvSpPr>
            <a:spLocks noGrp="1"/>
          </p:cNvSpPr>
          <p:nvPr>
            <p:ph idx="1"/>
          </p:nvPr>
        </p:nvSpPr>
        <p:spPr/>
        <p:txBody>
          <a:bodyPr/>
          <a:lstStyle/>
          <a:p>
            <a:pPr marL="0" indent="0">
              <a:buNone/>
            </a:pPr>
            <a:r>
              <a:rPr lang="en-US" altLang="en-US" sz="2400" dirty="0"/>
              <a:t>No prior reportable policy sale:</a:t>
            </a:r>
          </a:p>
          <a:p>
            <a:pPr marL="231775" indent="-231775"/>
            <a:r>
              <a:rPr lang="en-US" altLang="en-US" sz="2400" dirty="0"/>
              <a:t>Prior regulations cleanse policy only if the final transfer is to a permitted transferee </a:t>
            </a:r>
            <a:r>
              <a:rPr lang="en-US" altLang="en-US" sz="2400" b="1" i="1" dirty="0">
                <a:solidFill>
                  <a:srgbClr val="FF0000"/>
                </a:solidFill>
              </a:rPr>
              <a:t>for a valuable consideration</a:t>
            </a:r>
          </a:p>
          <a:p>
            <a:pPr marL="231775" indent="-231775"/>
            <a:r>
              <a:rPr lang="en-US" altLang="en-US" sz="2400" dirty="0"/>
              <a:t>In response to my comments, new Reg. § 1.101-1(b)(2)(i) provides cleansing (emphasis added): “if an interest in a life insurance contract is transferred </a:t>
            </a:r>
            <a:r>
              <a:rPr lang="en-US" altLang="en-US" sz="2400" b="1" i="1" dirty="0">
                <a:solidFill>
                  <a:srgbClr val="FF0000"/>
                </a:solidFill>
              </a:rPr>
              <a:t>gratuitously</a:t>
            </a:r>
            <a:r>
              <a:rPr lang="en-US" altLang="en-US" sz="2400" dirty="0"/>
              <a:t> to the insured, and that interest has not previously been transferred for value in a reportable policy sale, the entire amount of the proceeds attributable to the interest transferred to the insured is excludable from gross income.”</a:t>
            </a:r>
          </a:p>
          <a:p>
            <a:pPr marL="231775" indent="-231775"/>
            <a:r>
              <a:rPr lang="en-US" altLang="en-US" sz="2400" dirty="0"/>
              <a:t>That cleansing can apply to subsequent transferees, when appropriate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Cleansing Policy </a:t>
            </a:r>
            <a:r>
              <a:rPr lang="en-US" altLang="en-US" sz="1800" dirty="0"/>
              <a:t>(II.Q.4.b.ii.(c), (d))</a:t>
            </a:r>
          </a:p>
        </p:txBody>
      </p:sp>
      <p:sp>
        <p:nvSpPr>
          <p:cNvPr id="29699" name="Content Placeholder 2"/>
          <p:cNvSpPr>
            <a:spLocks noGrp="1"/>
          </p:cNvSpPr>
          <p:nvPr>
            <p:ph idx="1"/>
          </p:nvPr>
        </p:nvSpPr>
        <p:spPr/>
        <p:txBody>
          <a:bodyPr/>
          <a:lstStyle/>
          <a:p>
            <a:pPr marL="0" indent="0">
              <a:buNone/>
            </a:pPr>
            <a:r>
              <a:rPr lang="en-US" altLang="en-US" sz="2800" dirty="0"/>
              <a:t>If prior reportable policy sale:</a:t>
            </a:r>
          </a:p>
          <a:p>
            <a:pPr marL="231775" indent="-231775"/>
            <a:r>
              <a:rPr lang="en-US" altLang="en-US" sz="2800" dirty="0"/>
              <a:t>In response to my comments, new </a:t>
            </a:r>
            <a:r>
              <a:rPr lang="nn-NO" altLang="en-US" sz="2800" dirty="0"/>
              <a:t>Reg. § 1.101-1(b)(1)(ii)(B)(3)(i) </a:t>
            </a:r>
            <a:r>
              <a:rPr lang="en-US" altLang="en-US" sz="2800" dirty="0"/>
              <a:t>provides cleansing when the insured buys for fair market value</a:t>
            </a:r>
          </a:p>
          <a:p>
            <a:pPr marL="231775" indent="-231775"/>
            <a:r>
              <a:rPr lang="en-US" altLang="en-US" sz="2800" dirty="0"/>
              <a:t>If bargain sale, divide into part bought for fair market value that is cleansed and gratuitous transfer, that carries the reportable policy sale taint</a:t>
            </a:r>
          </a:p>
          <a:p>
            <a:pPr marL="231775" indent="-231775"/>
            <a:r>
              <a:rPr lang="nn-NO" altLang="en-US" sz="2800" dirty="0"/>
              <a:t>Reg. § 1.101-1(b)(1)(ii)(B)(3)(ii) –</a:t>
            </a:r>
            <a:r>
              <a:rPr lang="en-US" altLang="en-US" sz="2800" dirty="0"/>
              <a:t> limitations on cleansing when the insured transfers after buying for fair market value (next slides)</a:t>
            </a:r>
          </a:p>
        </p:txBody>
      </p:sp>
    </p:spTree>
    <p:extLst>
      <p:ext uri="{BB962C8B-B14F-4D97-AF65-F5344CB8AC3E}">
        <p14:creationId xmlns:p14="http://schemas.microsoft.com/office/powerpoint/2010/main" val="1330206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Cleansing Policy </a:t>
            </a:r>
            <a:r>
              <a:rPr lang="en-US" altLang="en-US" sz="1800" dirty="0"/>
              <a:t>(II.Q.4.b.ii.(c), (d))</a:t>
            </a:r>
          </a:p>
        </p:txBody>
      </p:sp>
      <p:sp>
        <p:nvSpPr>
          <p:cNvPr id="29699" name="Content Placeholder 2"/>
          <p:cNvSpPr>
            <a:spLocks noGrp="1"/>
          </p:cNvSpPr>
          <p:nvPr>
            <p:ph idx="1"/>
          </p:nvPr>
        </p:nvSpPr>
        <p:spPr/>
        <p:txBody>
          <a:bodyPr/>
          <a:lstStyle/>
          <a:p>
            <a:pPr marL="0" indent="0">
              <a:buNone/>
            </a:pPr>
            <a:r>
              <a:rPr lang="en-US" altLang="en-US" sz="2600" dirty="0"/>
              <a:t>Reg. § 1.101-1(b)(1)(ii)(B)(3)(ii) –when the insured transfers after buying for fair market value:</a:t>
            </a:r>
          </a:p>
          <a:p>
            <a:pPr marL="231775" indent="-231775"/>
            <a:r>
              <a:rPr lang="en-US" altLang="en-US" sz="2600" dirty="0"/>
              <a:t>If all such transfers are gratuitous, the policy remains cleansed</a:t>
            </a:r>
          </a:p>
          <a:p>
            <a:pPr marL="231775" indent="-231775"/>
            <a:r>
              <a:rPr lang="en-US" altLang="en-US" sz="2600" dirty="0"/>
              <a:t>If and to the extent any later transfer is for valuable consideration or is a reportable policy sale, reapply Reg. § 1.101-1(b); if the amount that would have been excludable from gross income by the insured following the cleansing if no subsequent transfer had occurred is relevant, that amount is determined under Reg. § 1.101-1(b)(1)(ii)(B)(2); see Example 9 further below</a:t>
            </a:r>
          </a:p>
        </p:txBody>
      </p:sp>
    </p:spTree>
    <p:extLst>
      <p:ext uri="{BB962C8B-B14F-4D97-AF65-F5344CB8AC3E}">
        <p14:creationId xmlns:p14="http://schemas.microsoft.com/office/powerpoint/2010/main" val="259151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2800" dirty="0"/>
              <a:t>How to Avoid Income Tax Traps for Life Insurance Used in Buy-sell Agreements</a:t>
            </a:r>
            <a:endParaRPr lang="en-US" altLang="en-US" sz="1800" dirty="0"/>
          </a:p>
        </p:txBody>
      </p:sp>
      <p:sp>
        <p:nvSpPr>
          <p:cNvPr id="16387" name="Content Placeholder 2"/>
          <p:cNvSpPr>
            <a:spLocks noGrp="1"/>
          </p:cNvSpPr>
          <p:nvPr>
            <p:ph idx="1"/>
          </p:nvPr>
        </p:nvSpPr>
        <p:spPr/>
        <p:txBody>
          <a:bodyPr/>
          <a:lstStyle/>
          <a:p>
            <a:pPr marL="234950" indent="-234950" eaLnBrk="1" hangingPunct="1">
              <a:spcBef>
                <a:spcPts val="600"/>
              </a:spcBef>
              <a:spcAft>
                <a:spcPts val="600"/>
              </a:spcAft>
            </a:pPr>
            <a:r>
              <a:rPr lang="en-US" altLang="en-US" sz="3000" dirty="0"/>
              <a:t>How death benefits of policies issued to a business entity may be subject income tax, even if the transfer for value rule does not apply </a:t>
            </a:r>
            <a:r>
              <a:rPr lang="en-US" altLang="en-US" sz="1800" dirty="0"/>
              <a:t>(II.Q.4.g.)</a:t>
            </a:r>
          </a:p>
          <a:p>
            <a:pPr marL="234950" indent="-234950" eaLnBrk="1" hangingPunct="1">
              <a:spcBef>
                <a:spcPts val="600"/>
              </a:spcBef>
              <a:spcAft>
                <a:spcPts val="600"/>
              </a:spcAft>
            </a:pPr>
            <a:r>
              <a:rPr lang="en-US" altLang="en-US" sz="3000" dirty="0"/>
              <a:t>Income tax concerns from transferring a policy or receiving death benefits other than losing the income tax exclusion for life insurance </a:t>
            </a:r>
            <a:r>
              <a:rPr lang="en-US" altLang="en-US" sz="1800" dirty="0"/>
              <a:t>(</a:t>
            </a:r>
            <a:r>
              <a:rPr lang="en-US" altLang="en-US" sz="1800" dirty="0" err="1"/>
              <a:t>II.Q.4.c</a:t>
            </a:r>
            <a:r>
              <a:rPr lang="en-US" altLang="en-US" sz="1800" dirty="0"/>
              <a:t>.; </a:t>
            </a:r>
            <a:r>
              <a:rPr lang="en-US" altLang="en-US" sz="1800" dirty="0" err="1"/>
              <a:t>II.Q.7.b.iii</a:t>
            </a:r>
            <a:r>
              <a:rPr lang="en-US" altLang="en-US" sz="1800" dirty="0"/>
              <a:t>., iv.; </a:t>
            </a:r>
            <a:r>
              <a:rPr lang="en-US" altLang="en-US" sz="1800" dirty="0" err="1"/>
              <a:t>IIIB.2.j</a:t>
            </a:r>
            <a:r>
              <a:rPr lang="en-US" altLang="en-US" sz="1800" dirty="0"/>
              <a:t>.)</a:t>
            </a:r>
          </a:p>
          <a:p>
            <a:pPr marL="234950" indent="-234950" eaLnBrk="1" hangingPunct="1">
              <a:spcBef>
                <a:spcPts val="600"/>
              </a:spcBef>
              <a:spcAft>
                <a:spcPts val="600"/>
              </a:spcAft>
            </a:pPr>
            <a:r>
              <a:rPr lang="en-US" altLang="en-US" sz="3000" dirty="0"/>
              <a:t>A life insurance entity structure to use to avoid all of these concerns </a:t>
            </a:r>
            <a:r>
              <a:rPr lang="en-US" altLang="en-US" sz="1800" dirty="0"/>
              <a:t>(</a:t>
            </a:r>
            <a:r>
              <a:rPr lang="en-US" altLang="en-US" sz="1800" dirty="0" err="1"/>
              <a:t>II.Q.4.i</a:t>
            </a:r>
            <a:r>
              <a:rPr lang="en-US" altLang="en-US" sz="1800" dirty="0"/>
              <a:t>.)</a:t>
            </a:r>
          </a:p>
        </p:txBody>
      </p:sp>
    </p:spTree>
    <p:extLst>
      <p:ext uri="{BB962C8B-B14F-4D97-AF65-F5344CB8AC3E}">
        <p14:creationId xmlns:p14="http://schemas.microsoft.com/office/powerpoint/2010/main" val="4283787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1.101-1(e)(1)</a:t>
            </a:r>
            <a:br>
              <a:rPr lang="en-US" altLang="en-US" sz="3000" dirty="0"/>
            </a:br>
            <a:r>
              <a:rPr lang="en-US" altLang="en-US" sz="3000" dirty="0"/>
              <a:t>Interest in a Life Insurance Contract </a:t>
            </a:r>
            <a:r>
              <a:rPr lang="en-US" altLang="en-US" sz="1800" dirty="0"/>
              <a:t>(II.Q.4.b.ii.(a))</a:t>
            </a:r>
          </a:p>
        </p:txBody>
      </p:sp>
      <p:sp>
        <p:nvSpPr>
          <p:cNvPr id="29699" name="Content Placeholder 2"/>
          <p:cNvSpPr>
            <a:spLocks noGrp="1"/>
          </p:cNvSpPr>
          <p:nvPr>
            <p:ph idx="1"/>
          </p:nvPr>
        </p:nvSpPr>
        <p:spPr/>
        <p:txBody>
          <a:bodyPr/>
          <a:lstStyle/>
          <a:p>
            <a:pPr marL="0" indent="0">
              <a:buNone/>
            </a:pPr>
            <a:r>
              <a:rPr lang="en-US" altLang="en-US" sz="2400" dirty="0"/>
              <a:t>Interest in a life insurance contract:</a:t>
            </a:r>
          </a:p>
          <a:p>
            <a:pPr marL="231775" indent="-231775"/>
            <a:r>
              <a:rPr lang="en-US" altLang="en-US" sz="2400" dirty="0"/>
              <a:t>Means the interest held by any person that has taken title to or possession of the life insurance policy, in whole or part, for state law purposes (including nominee)</a:t>
            </a:r>
          </a:p>
          <a:p>
            <a:pPr marL="231775" indent="-231775"/>
            <a:r>
              <a:rPr lang="en-US" altLang="en-US" sz="2400" dirty="0"/>
              <a:t>Also includes the interest held by any person that has an enforceable right to receive all or a part of the proceeds of a life insurance contract or to any other economic benefits of the policy as described in Reg. § 20.2042-1(c)(2), such as the enforceable right to designate a contract beneficiary</a:t>
            </a:r>
          </a:p>
          <a:p>
            <a:pPr marL="231775" indent="-231775"/>
            <a:r>
              <a:rPr lang="en-US" altLang="en-US" sz="2400" dirty="0"/>
              <a:t>Any person named as the owner in the life insurance contract generally is the owner (or an owner) of the contract and holds an interest in the contract</a:t>
            </a:r>
          </a:p>
        </p:txBody>
      </p:sp>
    </p:spTree>
    <p:extLst>
      <p:ext uri="{BB962C8B-B14F-4D97-AF65-F5344CB8AC3E}">
        <p14:creationId xmlns:p14="http://schemas.microsoft.com/office/powerpoint/2010/main" val="1528097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1.101-1(e)(2) – Transfer of an</a:t>
            </a:r>
            <a:br>
              <a:rPr lang="en-US" altLang="en-US" sz="3000" dirty="0"/>
            </a:br>
            <a:r>
              <a:rPr lang="en-US" altLang="en-US" sz="3000" dirty="0"/>
              <a:t>Interest in a Life Insurance Contract </a:t>
            </a:r>
            <a:r>
              <a:rPr lang="en-US" altLang="en-US" sz="1800" dirty="0"/>
              <a:t>(II.Q.4.b.ii.(a))</a:t>
            </a:r>
          </a:p>
        </p:txBody>
      </p:sp>
      <p:sp>
        <p:nvSpPr>
          <p:cNvPr id="29699" name="Content Placeholder 2"/>
          <p:cNvSpPr>
            <a:spLocks noGrp="1"/>
          </p:cNvSpPr>
          <p:nvPr>
            <p:ph idx="1"/>
          </p:nvPr>
        </p:nvSpPr>
        <p:spPr/>
        <p:txBody>
          <a:bodyPr/>
          <a:lstStyle/>
          <a:p>
            <a:pPr marL="0" indent="0">
              <a:buNone/>
            </a:pPr>
            <a:r>
              <a:rPr lang="en-US" altLang="en-US" dirty="0"/>
              <a:t>Transfer of an interest in a life insurance contract:</a:t>
            </a:r>
          </a:p>
          <a:p>
            <a:pPr marL="231775" indent="-231775"/>
            <a:r>
              <a:rPr lang="en-US" altLang="en-US" dirty="0"/>
              <a:t>Means the transfer of any interest in the life insurance contract, including any transfer of title to, possession of, or legal or beneficial ownership of the life insurance contract itself</a:t>
            </a:r>
          </a:p>
          <a:p>
            <a:pPr marL="231775" indent="-231775"/>
            <a:r>
              <a:rPr lang="en-US" altLang="en-US" dirty="0"/>
              <a:t>Includes the creation of an enforceable right to receive all or a part of the proceeds of a life insurance contract</a:t>
            </a:r>
          </a:p>
        </p:txBody>
      </p:sp>
    </p:spTree>
    <p:extLst>
      <p:ext uri="{BB962C8B-B14F-4D97-AF65-F5344CB8AC3E}">
        <p14:creationId xmlns:p14="http://schemas.microsoft.com/office/powerpoint/2010/main" val="821282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1.101-1(e)(2) – Transfer of an</a:t>
            </a:r>
            <a:br>
              <a:rPr lang="en-US" altLang="en-US" sz="3000" dirty="0"/>
            </a:br>
            <a:r>
              <a:rPr lang="en-US" altLang="en-US" sz="3000" dirty="0"/>
              <a:t>Interest in a Life Insurance Contract </a:t>
            </a:r>
            <a:r>
              <a:rPr lang="en-US" altLang="en-US" sz="1800" dirty="0"/>
              <a:t>(II.Q.4.b.ii.(a))</a:t>
            </a:r>
          </a:p>
        </p:txBody>
      </p:sp>
      <p:sp>
        <p:nvSpPr>
          <p:cNvPr id="29699" name="Content Placeholder 2"/>
          <p:cNvSpPr>
            <a:spLocks noGrp="1"/>
          </p:cNvSpPr>
          <p:nvPr>
            <p:ph idx="1"/>
          </p:nvPr>
        </p:nvSpPr>
        <p:spPr/>
        <p:txBody>
          <a:bodyPr/>
          <a:lstStyle/>
          <a:p>
            <a:pPr marL="0" indent="0">
              <a:buNone/>
            </a:pPr>
            <a:r>
              <a:rPr lang="en-US" altLang="en-US" sz="2600" dirty="0"/>
              <a:t>Transfer of an interest in a life insurance contract does </a:t>
            </a:r>
            <a:r>
              <a:rPr lang="en-US" altLang="en-US" sz="2600" u="sng" dirty="0"/>
              <a:t>not</a:t>
            </a:r>
            <a:r>
              <a:rPr lang="en-US" altLang="en-US" sz="2600" dirty="0"/>
              <a:t> include:</a:t>
            </a:r>
          </a:p>
          <a:p>
            <a:pPr marL="231775" indent="-231775"/>
            <a:r>
              <a:rPr lang="en-US" altLang="en-US" sz="2600" dirty="0"/>
              <a:t>the revocable designation of a beneficiary of the policy proceeds (until the designation becomes irrevocable other than by reason of the death of the insured)</a:t>
            </a:r>
          </a:p>
          <a:p>
            <a:pPr marL="231775" indent="-231775"/>
            <a:r>
              <a:rPr lang="en-US" altLang="en-US" sz="2600" dirty="0"/>
              <a:t>the pledging or assignment of a policy as collateral security</a:t>
            </a:r>
          </a:p>
          <a:p>
            <a:pPr marL="231775" indent="-231775"/>
            <a:r>
              <a:rPr lang="en-US" altLang="en-US" sz="2600" dirty="0"/>
              <a:t>the issuance of a life insurance contract to a policyholder, other than the issuance of a policy in an exchange pursuant to Code § 1035</a:t>
            </a:r>
          </a:p>
        </p:txBody>
      </p:sp>
    </p:spTree>
    <p:extLst>
      <p:ext uri="{BB962C8B-B14F-4D97-AF65-F5344CB8AC3E}">
        <p14:creationId xmlns:p14="http://schemas.microsoft.com/office/powerpoint/2010/main" val="14863742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1.101-1(e)(3) – Acquisition of an</a:t>
            </a:r>
            <a:br>
              <a:rPr lang="en-US" altLang="en-US" sz="3000" dirty="0"/>
            </a:br>
            <a:r>
              <a:rPr lang="en-US" altLang="en-US" sz="3000" dirty="0"/>
              <a:t>Interest in a Life Insurance Contract </a:t>
            </a:r>
            <a:r>
              <a:rPr lang="en-US" altLang="en-US" sz="1800" dirty="0"/>
              <a:t>(II.Q.4.b.ii.(a))</a:t>
            </a:r>
          </a:p>
        </p:txBody>
      </p:sp>
      <p:sp>
        <p:nvSpPr>
          <p:cNvPr id="29699" name="Content Placeholder 2"/>
          <p:cNvSpPr>
            <a:spLocks noGrp="1"/>
          </p:cNvSpPr>
          <p:nvPr>
            <p:ph idx="1"/>
          </p:nvPr>
        </p:nvSpPr>
        <p:spPr/>
        <p:txBody>
          <a:bodyPr/>
          <a:lstStyle/>
          <a:p>
            <a:pPr marL="231775" indent="-231775"/>
            <a:r>
              <a:rPr lang="en-US" altLang="en-US" sz="2400" dirty="0"/>
              <a:t>Acquisition of an interest in a life insurance contract may be direct or indirect</a:t>
            </a:r>
          </a:p>
          <a:p>
            <a:pPr marL="231775" indent="-231775"/>
            <a:r>
              <a:rPr lang="en-US" altLang="en-US" sz="2400" dirty="0"/>
              <a:t>An indirect acquisition of an interest in a life insurance contract occurs when a person (acquirer) becomes a beneficial owner of a partnership, trust, or other entity that holds (whether directly or indirectly) the interest (whether legal or beneficial) in the life insurance contract</a:t>
            </a:r>
          </a:p>
          <a:p>
            <a:pPr marL="231775" indent="-231775"/>
            <a:r>
              <a:rPr lang="en-US" altLang="en-US" sz="2400" dirty="0"/>
              <a:t>“Other entity” does not include a C </a:t>
            </a:r>
            <a:r>
              <a:rPr lang="en-US" altLang="en-US" sz="2400" dirty="0" err="1"/>
              <a:t>corp</a:t>
            </a:r>
            <a:r>
              <a:rPr lang="en-US" altLang="en-US" sz="2400" dirty="0"/>
              <a:t>, unless more than 50% of the gross value of the assets of the C </a:t>
            </a:r>
            <a:r>
              <a:rPr lang="en-US" altLang="en-US" sz="2400" dirty="0" err="1"/>
              <a:t>corp</a:t>
            </a:r>
            <a:r>
              <a:rPr lang="en-US" altLang="en-US" sz="2400" dirty="0"/>
              <a:t> consists of life insurance contracts immediately before the indirect acquisition</a:t>
            </a:r>
          </a:p>
        </p:txBody>
      </p:sp>
    </p:spTree>
    <p:extLst>
      <p:ext uri="{BB962C8B-B14F-4D97-AF65-F5344CB8AC3E}">
        <p14:creationId xmlns:p14="http://schemas.microsoft.com/office/powerpoint/2010/main" val="4013662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 – Examples </a:t>
            </a:r>
            <a:r>
              <a:rPr lang="en-US" altLang="en-US" sz="1800" dirty="0"/>
              <a:t>(II.Q.4.b.ii.)</a:t>
            </a:r>
          </a:p>
        </p:txBody>
      </p:sp>
      <p:sp>
        <p:nvSpPr>
          <p:cNvPr id="29699" name="Content Placeholder 2"/>
          <p:cNvSpPr>
            <a:spLocks noGrp="1"/>
          </p:cNvSpPr>
          <p:nvPr>
            <p:ph idx="1"/>
          </p:nvPr>
        </p:nvSpPr>
        <p:spPr/>
        <p:txBody>
          <a:bodyPr/>
          <a:lstStyle/>
          <a:p>
            <a:pPr marL="231775" indent="-231775"/>
            <a:r>
              <a:rPr lang="en-US" altLang="en-US" sz="3600" dirty="0"/>
              <a:t>Each example assumes that the transferee did not receive any amounts</a:t>
            </a:r>
          </a:p>
          <a:p>
            <a:pPr marL="231775" indent="-231775"/>
            <a:r>
              <a:rPr lang="en-US" altLang="en-US" sz="3600" dirty="0"/>
              <a:t>Exception for Example 7, the bargain sale rules do not apply because the consideration paid for the policy transferred is fair market value</a:t>
            </a:r>
          </a:p>
        </p:txBody>
      </p:sp>
    </p:spTree>
    <p:extLst>
      <p:ext uri="{BB962C8B-B14F-4D97-AF65-F5344CB8AC3E}">
        <p14:creationId xmlns:p14="http://schemas.microsoft.com/office/powerpoint/2010/main" val="1292331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 – Example 1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3600" dirty="0"/>
              <a:t>The insured is the initial policyholder</a:t>
            </a:r>
          </a:p>
          <a:p>
            <a:pPr marL="231775" indent="-231775"/>
            <a:r>
              <a:rPr lang="en-US" altLang="en-US" sz="3600" dirty="0"/>
              <a:t>The insured sells to the insured’s child</a:t>
            </a:r>
          </a:p>
          <a:p>
            <a:pPr marL="231775" indent="-231775"/>
            <a:r>
              <a:rPr lang="en-US" altLang="en-US" sz="3600" dirty="0"/>
              <a:t>The insured and child are not partners</a:t>
            </a:r>
          </a:p>
          <a:p>
            <a:pPr marL="231775" indent="-231775"/>
            <a:r>
              <a:rPr lang="en-US" altLang="en-US" sz="3600" dirty="0"/>
              <a:t>Sale means transfer for valuable consideration</a:t>
            </a:r>
          </a:p>
          <a:p>
            <a:pPr marL="231775" indent="-231775"/>
            <a:r>
              <a:rPr lang="en-US" altLang="en-US" sz="3600" dirty="0"/>
              <a:t>Not a reportable policy because transferee is the transferor’s child</a:t>
            </a:r>
          </a:p>
        </p:txBody>
      </p:sp>
    </p:spTree>
    <p:extLst>
      <p:ext uri="{BB962C8B-B14F-4D97-AF65-F5344CB8AC3E}">
        <p14:creationId xmlns:p14="http://schemas.microsoft.com/office/powerpoint/2010/main" val="27270236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 – Example 1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3600" dirty="0"/>
              <a:t>However, the sale is not a permitted transfer and the buyer is not a permitted transferee under the pre-2018 rule</a:t>
            </a:r>
          </a:p>
          <a:p>
            <a:pPr marL="231775" indent="-231775"/>
            <a:r>
              <a:rPr lang="en-US" altLang="en-US" sz="3600" dirty="0"/>
              <a:t>Thus, death benefit is tax-free only the extent of the child’s purchase price plus premiums and other payments by the child</a:t>
            </a:r>
          </a:p>
        </p:txBody>
      </p:sp>
    </p:spTree>
    <p:extLst>
      <p:ext uri="{BB962C8B-B14F-4D97-AF65-F5344CB8AC3E}">
        <p14:creationId xmlns:p14="http://schemas.microsoft.com/office/powerpoint/2010/main" val="3852501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1.101-1(g)(2) – Example 2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3600" dirty="0"/>
              <a:t>Same facts as Example 1, except the child gives the policy to the insured before the insured dies</a:t>
            </a:r>
          </a:p>
          <a:p>
            <a:pPr marL="231775" indent="-231775"/>
            <a:r>
              <a:rPr lang="en-US" altLang="en-US" sz="3600" dirty="0"/>
              <a:t>Because never any reportable policy sale and the transfer to the insured was gratuitous, the gift to the insured cleanses the policy</a:t>
            </a:r>
          </a:p>
        </p:txBody>
      </p:sp>
    </p:spTree>
    <p:extLst>
      <p:ext uri="{BB962C8B-B14F-4D97-AF65-F5344CB8AC3E}">
        <p14:creationId xmlns:p14="http://schemas.microsoft.com/office/powerpoint/2010/main" val="1973609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1.101-1(g)(3) – Example 3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3600" dirty="0"/>
              <a:t>Same facts as Example 1, except the child sells the policy to the insured before the insured dies</a:t>
            </a:r>
          </a:p>
          <a:p>
            <a:pPr marL="231775" indent="-231775"/>
            <a:r>
              <a:rPr lang="en-US" altLang="en-US" sz="3600" dirty="0"/>
              <a:t>The sale is not a reportable policy sale because the acquirer is a family member of the insured (the insured herself)</a:t>
            </a:r>
          </a:p>
          <a:p>
            <a:pPr marL="231775" indent="-231775"/>
            <a:r>
              <a:rPr lang="en-US" altLang="en-US" sz="3600" dirty="0"/>
              <a:t>Cleansed by transfer to the insured</a:t>
            </a:r>
          </a:p>
        </p:txBody>
      </p:sp>
    </p:spTree>
    <p:extLst>
      <p:ext uri="{BB962C8B-B14F-4D97-AF65-F5344CB8AC3E}">
        <p14:creationId xmlns:p14="http://schemas.microsoft.com/office/powerpoint/2010/main" val="42287715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1.101-1(g)(4) – Example 4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dirty="0"/>
              <a:t>A is the initial policyholder of a $100,000 insurance policy on A’s life</a:t>
            </a:r>
          </a:p>
          <a:p>
            <a:pPr marL="231775" indent="-231775"/>
            <a:r>
              <a:rPr lang="en-US" altLang="en-US" dirty="0"/>
              <a:t>A transfers the policy for $6,000, its fair market value, to an individual, C, who does not have a substantial family, business, or financial relationship with A</a:t>
            </a:r>
          </a:p>
          <a:p>
            <a:pPr marL="231775" indent="-231775"/>
            <a:r>
              <a:rPr lang="en-US" altLang="en-US" dirty="0"/>
              <a:t>Thus, transfer is a reportable policy sale</a:t>
            </a:r>
          </a:p>
          <a:p>
            <a:pPr marL="231775" indent="-231775"/>
            <a:r>
              <a:rPr lang="en-US" altLang="en-US" dirty="0"/>
              <a:t>Death benefit taxed except for sum of $6,000 and premiums and other amounts paid by C</a:t>
            </a:r>
          </a:p>
        </p:txBody>
      </p:sp>
    </p:spTree>
    <p:extLst>
      <p:ext uri="{BB962C8B-B14F-4D97-AF65-F5344CB8AC3E}">
        <p14:creationId xmlns:p14="http://schemas.microsoft.com/office/powerpoint/2010/main" val="2480178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Transfer for Value Rule </a:t>
            </a:r>
            <a:r>
              <a:rPr lang="en-US" altLang="en-US" sz="2400"/>
              <a:t>(II.Q.4.b.)</a:t>
            </a:r>
          </a:p>
        </p:txBody>
      </p:sp>
      <p:sp>
        <p:nvSpPr>
          <p:cNvPr id="18435" name="Content Placeholder 2"/>
          <p:cNvSpPr>
            <a:spLocks noGrp="1"/>
          </p:cNvSpPr>
          <p:nvPr>
            <p:ph idx="1"/>
          </p:nvPr>
        </p:nvSpPr>
        <p:spPr/>
        <p:txBody>
          <a:bodyPr/>
          <a:lstStyle/>
          <a:p>
            <a:pPr marL="231775" indent="-231775">
              <a:spcBef>
                <a:spcPts val="600"/>
              </a:spcBef>
            </a:pPr>
            <a:r>
              <a:rPr lang="en-US" altLang="en-US" dirty="0"/>
              <a:t>Code § 101(a)(2) - transfer for a valuable consideration loses Code § 101(a)(1) exclusion</a:t>
            </a:r>
          </a:p>
          <a:p>
            <a:pPr marL="231775" indent="-231775">
              <a:spcBef>
                <a:spcPts val="600"/>
              </a:spcBef>
            </a:pPr>
            <a:r>
              <a:rPr lang="en-US" altLang="en-US" dirty="0"/>
              <a:t>Exceptions</a:t>
            </a:r>
          </a:p>
          <a:p>
            <a:pPr marL="633413" lvl="1" indent="-411163" eaLnBrk="1" hangingPunct="1">
              <a:spcBef>
                <a:spcPct val="0"/>
              </a:spcBef>
            </a:pPr>
            <a:r>
              <a:rPr lang="en-US" altLang="en-US" sz="3200" dirty="0"/>
              <a:t>Substituted basis transfer</a:t>
            </a:r>
          </a:p>
          <a:p>
            <a:pPr marL="633413" lvl="1" indent="-411163" eaLnBrk="1" hangingPunct="1">
              <a:spcBef>
                <a:spcPct val="0"/>
              </a:spcBef>
            </a:pPr>
            <a:r>
              <a:rPr lang="en-US" altLang="en-US" sz="3200" dirty="0"/>
              <a:t>Transfer to permitted transferee</a:t>
            </a:r>
          </a:p>
          <a:p>
            <a:pPr marL="231775" indent="-231775">
              <a:spcBef>
                <a:spcPts val="600"/>
              </a:spcBef>
            </a:pPr>
            <a:r>
              <a:rPr lang="en-US" altLang="en-US" dirty="0"/>
              <a:t>Look to the deemed owner of a grantor trust when applying this rule.  Rev. Rul. 2007-13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1.101-1(g)(5) – Example 5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dirty="0"/>
              <a:t>Same facts as Example 4</a:t>
            </a:r>
          </a:p>
          <a:p>
            <a:pPr marL="231775" indent="-231775"/>
            <a:r>
              <a:rPr lang="en-US" altLang="en-US" dirty="0"/>
              <a:t>C transfers the policy to D, a partner of A who co-owns real property with A, for $8,000, the policy’s fair market value</a:t>
            </a:r>
          </a:p>
          <a:p>
            <a:pPr marL="231775" indent="-231775"/>
            <a:r>
              <a:rPr lang="en-US" altLang="en-US" dirty="0"/>
              <a:t>Transfer from C to D is not a reportable policy sale, because D has a substantial financial relationship with A</a:t>
            </a:r>
          </a:p>
          <a:p>
            <a:pPr marL="231775" indent="-231775"/>
            <a:r>
              <a:rPr lang="en-US" altLang="en-US" dirty="0"/>
              <a:t>However, policy still tainted because transfer from A to C was a reportable policy sale</a:t>
            </a:r>
          </a:p>
        </p:txBody>
      </p:sp>
    </p:spTree>
    <p:extLst>
      <p:ext uri="{BB962C8B-B14F-4D97-AF65-F5344CB8AC3E}">
        <p14:creationId xmlns:p14="http://schemas.microsoft.com/office/powerpoint/2010/main" val="3896568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1.101-1(g)(5) – Example 5 </a:t>
            </a:r>
            <a:r>
              <a:rPr lang="en-US" altLang="en-US" sz="1800" dirty="0"/>
              <a:t>(II.Q.4.b.ii.(d))</a:t>
            </a:r>
          </a:p>
        </p:txBody>
      </p:sp>
      <p:sp>
        <p:nvSpPr>
          <p:cNvPr id="29699" name="Content Placeholder 2"/>
          <p:cNvSpPr>
            <a:spLocks noGrp="1"/>
          </p:cNvSpPr>
          <p:nvPr>
            <p:ph idx="1"/>
          </p:nvPr>
        </p:nvSpPr>
        <p:spPr/>
        <p:txBody>
          <a:bodyPr/>
          <a:lstStyle/>
          <a:p>
            <a:pPr marL="0" indent="0">
              <a:buNone/>
            </a:pPr>
            <a:r>
              <a:rPr lang="en-US" altLang="en-US" dirty="0"/>
              <a:t>Death benefit is taxable, except for the sum of:</a:t>
            </a:r>
          </a:p>
          <a:p>
            <a:pPr marL="231775" indent="-231775"/>
            <a:r>
              <a:rPr lang="en-US" altLang="en-US" dirty="0"/>
              <a:t>The higher of the amount C could have excluded had the transfer to D not occurred ($6,000 plus any premiums and other amounts paid by C after the transfer to C) or the amount D paid ($8,000); and</a:t>
            </a:r>
          </a:p>
          <a:p>
            <a:pPr marL="231775" indent="-231775"/>
            <a:r>
              <a:rPr lang="en-US" altLang="en-US" dirty="0"/>
              <a:t>Any premiums and other amounts paid by D after the transfer to D</a:t>
            </a:r>
          </a:p>
        </p:txBody>
      </p:sp>
    </p:spTree>
    <p:extLst>
      <p:ext uri="{BB962C8B-B14F-4D97-AF65-F5344CB8AC3E}">
        <p14:creationId xmlns:p14="http://schemas.microsoft.com/office/powerpoint/2010/main" val="1623467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1.101-1(g)(6) – Example 6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dirty="0"/>
              <a:t>Same facts as Example 4, except that C sells the policy to A for FMV</a:t>
            </a:r>
          </a:p>
          <a:p>
            <a:pPr marL="231775" indent="-231775"/>
            <a:r>
              <a:rPr lang="en-US" altLang="en-US" dirty="0"/>
              <a:t>Transfer from C to A is not a reportable policy sale because the acquirer A has a substantial family relationship with the insured, A</a:t>
            </a:r>
          </a:p>
          <a:p>
            <a:pPr marL="231775" indent="-231775"/>
            <a:r>
              <a:rPr lang="en-US" altLang="en-US" dirty="0"/>
              <a:t>Sale to the insured, A, cleanses the reportable policy sale and cleanses the prior transfer for value</a:t>
            </a:r>
          </a:p>
          <a:p>
            <a:pPr marL="231775" indent="-231775"/>
            <a:r>
              <a:rPr lang="en-US" altLang="en-US" dirty="0"/>
              <a:t>Death benefit not taxable at all</a:t>
            </a:r>
          </a:p>
        </p:txBody>
      </p:sp>
    </p:spTree>
    <p:extLst>
      <p:ext uri="{BB962C8B-B14F-4D97-AF65-F5344CB8AC3E}">
        <p14:creationId xmlns:p14="http://schemas.microsoft.com/office/powerpoint/2010/main" val="31033537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1.101-1(g)(7) – Example 7</a:t>
            </a:r>
            <a:br>
              <a:rPr lang="en-US" altLang="en-US" sz="3000" dirty="0"/>
            </a:br>
            <a:r>
              <a:rPr lang="en-US" altLang="en-US" sz="3000" dirty="0"/>
              <a:t>Example 6 But With Bargain Sale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2800" dirty="0"/>
              <a:t>Same as Example 6, except C sells policy to A for $4,000 instead of its $8,000 FMV</a:t>
            </a:r>
          </a:p>
          <a:p>
            <a:pPr marL="231775" indent="-231775"/>
            <a:r>
              <a:rPr lang="en-US" altLang="en-US" sz="2800" dirty="0"/>
              <a:t>Transfer from C to A is not a reportable policy sale because the acquirer A has a substantial family relationship with the insured, A</a:t>
            </a:r>
          </a:p>
          <a:p>
            <a:pPr marL="231775" indent="-231775"/>
            <a:r>
              <a:rPr lang="en-US" altLang="en-US" sz="2800" dirty="0"/>
              <a:t>Because tainted by prior reportable policy sale, need to analyze sale under bargain sale rule</a:t>
            </a:r>
          </a:p>
          <a:p>
            <a:pPr marL="231775" indent="-231775"/>
            <a:r>
              <a:rPr lang="en-US" altLang="en-US" sz="2800" dirty="0"/>
              <a:t>Purchase for 50% of FMV means 50% of policy was sold to A for FMV and 50% was gratuitous transfer to A</a:t>
            </a:r>
          </a:p>
        </p:txBody>
      </p:sp>
    </p:spTree>
    <p:extLst>
      <p:ext uri="{BB962C8B-B14F-4D97-AF65-F5344CB8AC3E}">
        <p14:creationId xmlns:p14="http://schemas.microsoft.com/office/powerpoint/2010/main" val="35878436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1.101-1(g)(7) – Example 7</a:t>
            </a:r>
            <a:br>
              <a:rPr lang="en-US" altLang="en-US" sz="3000" dirty="0"/>
            </a:br>
            <a:r>
              <a:rPr lang="en-US" altLang="en-US" sz="3000" dirty="0"/>
              <a:t>Example 6 But With Bargain Sale </a:t>
            </a:r>
            <a:r>
              <a:rPr lang="en-US" altLang="en-US" sz="1800" dirty="0"/>
              <a:t>(II.Q.4.b.ii.(d))</a:t>
            </a:r>
          </a:p>
        </p:txBody>
      </p:sp>
      <p:sp>
        <p:nvSpPr>
          <p:cNvPr id="29699" name="Content Placeholder 2"/>
          <p:cNvSpPr>
            <a:spLocks noGrp="1"/>
          </p:cNvSpPr>
          <p:nvPr>
            <p:ph idx="1"/>
          </p:nvPr>
        </p:nvSpPr>
        <p:spPr/>
        <p:txBody>
          <a:bodyPr/>
          <a:lstStyle/>
          <a:p>
            <a:pPr marL="0" indent="0">
              <a:buNone/>
            </a:pPr>
            <a:r>
              <a:rPr lang="en-US" altLang="en-US" sz="3600" dirty="0"/>
              <a:t>For sale of $50,000 policy (50% of $100,000 policy):</a:t>
            </a:r>
          </a:p>
          <a:p>
            <a:pPr marL="231775" indent="-231775"/>
            <a:r>
              <a:rPr lang="en-US" altLang="en-US" sz="3600" dirty="0"/>
              <a:t>Sale to the insured, A, cleanses the reportable policy sale and cleanses the prior transfer for value</a:t>
            </a:r>
          </a:p>
          <a:p>
            <a:pPr marL="231775" indent="-231775"/>
            <a:r>
              <a:rPr lang="en-US" altLang="en-US" sz="3600" dirty="0"/>
              <a:t>Death benefit not taxable at all</a:t>
            </a:r>
          </a:p>
        </p:txBody>
      </p:sp>
    </p:spTree>
    <p:extLst>
      <p:ext uri="{BB962C8B-B14F-4D97-AF65-F5344CB8AC3E}">
        <p14:creationId xmlns:p14="http://schemas.microsoft.com/office/powerpoint/2010/main" val="3753720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1.101-1(g)(7) – Example 7</a:t>
            </a:r>
            <a:br>
              <a:rPr lang="en-US" altLang="en-US" sz="3000" dirty="0"/>
            </a:br>
            <a:r>
              <a:rPr lang="en-US" altLang="en-US" sz="3000" dirty="0"/>
              <a:t>Example 6 But With Bargain Sale </a:t>
            </a:r>
            <a:r>
              <a:rPr lang="en-US" altLang="en-US" sz="1800" dirty="0"/>
              <a:t>(II.Q.4.b.ii.(d))</a:t>
            </a:r>
          </a:p>
        </p:txBody>
      </p:sp>
      <p:sp>
        <p:nvSpPr>
          <p:cNvPr id="29699" name="Content Placeholder 2"/>
          <p:cNvSpPr>
            <a:spLocks noGrp="1"/>
          </p:cNvSpPr>
          <p:nvPr>
            <p:ph idx="1"/>
          </p:nvPr>
        </p:nvSpPr>
        <p:spPr/>
        <p:txBody>
          <a:bodyPr/>
          <a:lstStyle/>
          <a:p>
            <a:pPr marL="0" indent="0">
              <a:buNone/>
            </a:pPr>
            <a:r>
              <a:rPr lang="en-US" altLang="en-US" sz="2800" dirty="0"/>
              <a:t>For gratuitous transfer, all of the $50,000 death benefit is taxable except the sum of:</a:t>
            </a:r>
          </a:p>
          <a:p>
            <a:pPr marL="231775" indent="-231775"/>
            <a:r>
              <a:rPr lang="en-US" altLang="en-US" sz="2800" dirty="0"/>
              <a:t>The amount C could have excluded with respect to 50% of the policy had the transfer back to A not occurred (50% of the $6,000 that C paid A for the policy, plus 50% of any premiums and other amounts paid by C after the transfer to C), plus</a:t>
            </a:r>
          </a:p>
          <a:p>
            <a:pPr marL="231775" indent="-231775"/>
            <a:r>
              <a:rPr lang="en-US" altLang="en-US" sz="2800" dirty="0"/>
              <a:t>50% of any premiums and other amounts paid by A after the transfer to A</a:t>
            </a:r>
          </a:p>
        </p:txBody>
      </p:sp>
    </p:spTree>
    <p:extLst>
      <p:ext uri="{BB962C8B-B14F-4D97-AF65-F5344CB8AC3E}">
        <p14:creationId xmlns:p14="http://schemas.microsoft.com/office/powerpoint/2010/main" val="33779793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1.101-1(g)(8) – Example 8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2800" dirty="0"/>
              <a:t>Same as Example 6, except A gratuitously transfers 50% of the policy interest to B, A’s child, and sells 50% of the policy interest for its fair market value to an individual, E, who does not have a substantial family, business, or financial relationship with A</a:t>
            </a:r>
          </a:p>
          <a:p>
            <a:pPr marL="231775" indent="-231775"/>
            <a:r>
              <a:rPr lang="en-US" altLang="en-US" sz="2800" dirty="0"/>
              <a:t>Transfer to B was not a transfer for value (no valuable consideration)</a:t>
            </a:r>
          </a:p>
          <a:p>
            <a:pPr marL="231775" indent="-231775"/>
            <a:r>
              <a:rPr lang="en-US" altLang="en-US" sz="2800" dirty="0"/>
              <a:t>For reporting purposes, also not a reportable policy sale</a:t>
            </a:r>
          </a:p>
          <a:p>
            <a:pPr marL="231775" indent="-231775"/>
            <a:r>
              <a:rPr lang="en-US" altLang="en-US" sz="2800" dirty="0"/>
              <a:t>Death benefit received by B is not taxable</a:t>
            </a:r>
          </a:p>
          <a:p>
            <a:pPr marL="231775" indent="-231775"/>
            <a:endParaRPr lang="en-US" altLang="en-US" sz="2800" dirty="0"/>
          </a:p>
        </p:txBody>
      </p:sp>
    </p:spTree>
    <p:extLst>
      <p:ext uri="{BB962C8B-B14F-4D97-AF65-F5344CB8AC3E}">
        <p14:creationId xmlns:p14="http://schemas.microsoft.com/office/powerpoint/2010/main" val="22494035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1.101-1(g)(8) – Example 8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dirty="0"/>
              <a:t>Transfer to E was for consideration and was a reportable policy sale</a:t>
            </a:r>
          </a:p>
          <a:p>
            <a:pPr marL="231775" indent="-231775"/>
            <a:r>
              <a:rPr lang="en-US" altLang="en-US" dirty="0"/>
              <a:t>E’s death benefit is taxable is to the extent of the sum of:</a:t>
            </a:r>
          </a:p>
          <a:p>
            <a:pPr marL="744538" lvl="1" indent="-344488"/>
            <a:r>
              <a:rPr lang="en-US" altLang="en-US" sz="3200" dirty="0"/>
              <a:t>the consideration paid by E, plus</a:t>
            </a:r>
          </a:p>
          <a:p>
            <a:pPr marL="744538" lvl="1" indent="-344488"/>
            <a:r>
              <a:rPr lang="en-US" altLang="en-US" sz="3200" dirty="0"/>
              <a:t>premiums and other amounts paid by E with respect to the policy after the transfer to E</a:t>
            </a:r>
          </a:p>
        </p:txBody>
      </p:sp>
    </p:spTree>
    <p:extLst>
      <p:ext uri="{BB962C8B-B14F-4D97-AF65-F5344CB8AC3E}">
        <p14:creationId xmlns:p14="http://schemas.microsoft.com/office/powerpoint/2010/main" val="38497620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1.101-1(g)(9) – Example 9 </a:t>
            </a:r>
            <a:r>
              <a:rPr lang="en-US" altLang="en-US" sz="1800" dirty="0"/>
              <a:t>(II.Q.4.b.ii.(d))</a:t>
            </a:r>
          </a:p>
        </p:txBody>
      </p:sp>
      <p:sp>
        <p:nvSpPr>
          <p:cNvPr id="29699" name="Content Placeholder 2"/>
          <p:cNvSpPr>
            <a:spLocks noGrp="1"/>
          </p:cNvSpPr>
          <p:nvPr>
            <p:ph idx="1"/>
          </p:nvPr>
        </p:nvSpPr>
        <p:spPr/>
        <p:txBody>
          <a:bodyPr/>
          <a:lstStyle/>
          <a:p>
            <a:pPr marL="231775" indent="-231775"/>
            <a:r>
              <a:rPr lang="en-US" altLang="en-US" sz="2800" dirty="0"/>
              <a:t>Same facts as Example 8, except that B transfers B’s policy interest to Partnership F, whose partners are A and other family members of A, in exchange for a partnership interest in Partnership F</a:t>
            </a:r>
          </a:p>
          <a:p>
            <a:pPr marL="231775" indent="-231775"/>
            <a:r>
              <a:rPr lang="en-US" altLang="en-US" sz="2800" dirty="0"/>
              <a:t>Because Partnership F consists of the insured and the insured’s family members, the transfer to it was not a reportable policy sale</a:t>
            </a:r>
          </a:p>
          <a:p>
            <a:pPr marL="231775" indent="-231775"/>
            <a:r>
              <a:rPr lang="en-US" altLang="en-US" sz="2800" dirty="0"/>
              <a:t>Because transfer for value and substituted basis transfer, Partnership F looks to what B could have excluded</a:t>
            </a:r>
          </a:p>
        </p:txBody>
      </p:sp>
    </p:spTree>
    <p:extLst>
      <p:ext uri="{BB962C8B-B14F-4D97-AF65-F5344CB8AC3E}">
        <p14:creationId xmlns:p14="http://schemas.microsoft.com/office/powerpoint/2010/main" val="2748267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1.101-1(g)(9) – Example 9 </a:t>
            </a:r>
            <a:r>
              <a:rPr lang="en-US" altLang="en-US" sz="1800" dirty="0"/>
              <a:t>(II.Q.4.b.ii.(d))</a:t>
            </a:r>
          </a:p>
        </p:txBody>
      </p:sp>
      <p:sp>
        <p:nvSpPr>
          <p:cNvPr id="29699" name="Content Placeholder 2"/>
          <p:cNvSpPr>
            <a:spLocks noGrp="1"/>
          </p:cNvSpPr>
          <p:nvPr>
            <p:ph idx="1"/>
          </p:nvPr>
        </p:nvSpPr>
        <p:spPr/>
        <p:txBody>
          <a:bodyPr/>
          <a:lstStyle/>
          <a:p>
            <a:pPr marL="0" indent="0">
              <a:buNone/>
            </a:pPr>
            <a:r>
              <a:rPr lang="en-US" altLang="en-US" sz="2800" dirty="0"/>
              <a:t>Because the transfer from A to B was a gratuitous transfer, the amount of the proceeds B could have excluded from gross income under this section if the transfer to Partnership F had not occurred is limited under Reg. § 1.101-1(b)(2)(i) to the sum of:</a:t>
            </a:r>
          </a:p>
          <a:p>
            <a:pPr marL="231775" indent="-231775"/>
            <a:r>
              <a:rPr lang="en-US" altLang="en-US" sz="2800" dirty="0"/>
              <a:t>the amount A could have excluded had the transfer to B not occurred, plus</a:t>
            </a:r>
          </a:p>
          <a:p>
            <a:pPr marL="231775" indent="-231775"/>
            <a:r>
              <a:rPr lang="en-US" altLang="en-US" sz="2800" dirty="0"/>
              <a:t>any premiums and other amounts paid by B with respect to the policy after the transfer to B</a:t>
            </a:r>
          </a:p>
        </p:txBody>
      </p:sp>
    </p:spTree>
    <p:extLst>
      <p:ext uri="{BB962C8B-B14F-4D97-AF65-F5344CB8AC3E}">
        <p14:creationId xmlns:p14="http://schemas.microsoft.com/office/powerpoint/2010/main" val="3054698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63575" y="304800"/>
            <a:ext cx="8229600" cy="1143000"/>
          </a:xfrm>
        </p:spPr>
        <p:txBody>
          <a:bodyPr/>
          <a:lstStyle/>
          <a:p>
            <a:r>
              <a:rPr lang="en-US" altLang="en-US" sz="3000" dirty="0"/>
              <a:t>Regulations Under the</a:t>
            </a:r>
            <a:br>
              <a:rPr lang="en-US" altLang="en-US" sz="3000" dirty="0"/>
            </a:br>
            <a:r>
              <a:rPr lang="en-US" altLang="en-US" sz="3000" dirty="0"/>
              <a:t>Transfer-for-Value Rule </a:t>
            </a:r>
            <a:r>
              <a:rPr lang="en-US" altLang="en-US" sz="1800" dirty="0"/>
              <a:t>(II.Q.4.b.i.)</a:t>
            </a:r>
          </a:p>
        </p:txBody>
      </p:sp>
      <p:sp>
        <p:nvSpPr>
          <p:cNvPr id="18435" name="Content Placeholder 2"/>
          <p:cNvSpPr>
            <a:spLocks noGrp="1"/>
          </p:cNvSpPr>
          <p:nvPr>
            <p:ph idx="1"/>
          </p:nvPr>
        </p:nvSpPr>
        <p:spPr/>
        <p:txBody>
          <a:bodyPr/>
          <a:lstStyle/>
          <a:p>
            <a:pPr marL="0" indent="0">
              <a:buFont typeface="Arial" panose="020B0604020202020204" pitchFamily="34" charset="0"/>
              <a:buNone/>
            </a:pPr>
            <a:r>
              <a:rPr lang="en-US" altLang="en-US" sz="2000" dirty="0"/>
              <a:t>Transfer for a valuable consideration</a:t>
            </a:r>
          </a:p>
          <a:p>
            <a:pPr marL="236538" indent="-236538"/>
            <a:r>
              <a:rPr lang="en-US" altLang="en-US" sz="2000" dirty="0"/>
              <a:t>Former Reg. § 1.101-1(b)(4) - any value will do</a:t>
            </a:r>
          </a:p>
          <a:p>
            <a:pPr marL="236538" indent="-236538"/>
            <a:r>
              <a:rPr lang="en-US" altLang="en-US" sz="2000" dirty="0"/>
              <a:t>Letter Ruling 7734048 - buy-sell agreement was sufficient consideration to implicate this rule</a:t>
            </a:r>
          </a:p>
          <a:p>
            <a:pPr marL="236538" indent="-236538"/>
            <a:r>
              <a:rPr lang="en-US" altLang="en-US" sz="2000" dirty="0"/>
              <a:t>New Reg. § 1.101-1(f)(5) – “any transfer of an interest in a life insurance contract for cash or other consideration reducible to a money value”</a:t>
            </a:r>
          </a:p>
          <a:p>
            <a:pPr marL="236538" indent="-236538"/>
            <a:r>
              <a:rPr lang="en-US" altLang="en-US" sz="2000" dirty="0"/>
              <a:t>New Reg. § 1.101-1(g)(9), Example (9)(i) treats a nontaxable exchange – a contribution to a partnership in exchange for a partnership interest under Code § 721(a) – as a transfer for valuable consideration</a:t>
            </a:r>
          </a:p>
          <a:p>
            <a:pPr marL="236538" indent="-236538"/>
            <a:r>
              <a:rPr lang="en-US" altLang="en-US" sz="2000" dirty="0"/>
              <a:t>New Reg. § 1.101-1(g)(10), Example (10) assumes that a nontaxable exchange – a contribution to a corporation in exchange for stock under Code § 351(a) – as a transfer for valuable consideration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1.101-1(g)(9) – Example 9 </a:t>
            </a:r>
            <a:r>
              <a:rPr lang="en-US" altLang="en-US" sz="1800" dirty="0"/>
              <a:t>(II.Q.4.b.ii.(d))</a:t>
            </a:r>
          </a:p>
        </p:txBody>
      </p:sp>
      <p:sp>
        <p:nvSpPr>
          <p:cNvPr id="29699" name="Content Placeholder 2"/>
          <p:cNvSpPr>
            <a:spLocks noGrp="1"/>
          </p:cNvSpPr>
          <p:nvPr>
            <p:ph idx="1"/>
          </p:nvPr>
        </p:nvSpPr>
        <p:spPr/>
        <p:txBody>
          <a:bodyPr/>
          <a:lstStyle/>
          <a:p>
            <a:pPr marL="0" indent="0">
              <a:buNone/>
            </a:pPr>
            <a:r>
              <a:rPr lang="en-US" altLang="en-US" sz="2800" dirty="0"/>
              <a:t>The amount that would have been excludable by A is limited to the higher of:</a:t>
            </a:r>
          </a:p>
          <a:p>
            <a:pPr marL="231775" indent="-231775"/>
            <a:r>
              <a:rPr lang="en-US" altLang="en-US" sz="2800" dirty="0"/>
              <a:t>the amount that would have been excludable by C if the transfer to A had not occurred ($6,000 plus premiums and other amounts subsequently paid by C) or the actual value of the consideration for the policy paid by A ($8,000), plus</a:t>
            </a:r>
          </a:p>
          <a:p>
            <a:pPr marL="231775" indent="-231775"/>
            <a:r>
              <a:rPr lang="en-US" altLang="en-US" sz="2800" dirty="0"/>
              <a:t>any premiums and other amounts paid by A with respect to the policy after the transfer to A</a:t>
            </a:r>
          </a:p>
        </p:txBody>
      </p:sp>
    </p:spTree>
    <p:extLst>
      <p:ext uri="{BB962C8B-B14F-4D97-AF65-F5344CB8AC3E}">
        <p14:creationId xmlns:p14="http://schemas.microsoft.com/office/powerpoint/2010/main" val="32293014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1.101-1(g)(10) – Example 10 </a:t>
            </a:r>
            <a:r>
              <a:rPr lang="en-US" altLang="en-US" sz="1800" dirty="0"/>
              <a:t>(II.Q.4.b.ii.(c))</a:t>
            </a:r>
          </a:p>
        </p:txBody>
      </p:sp>
      <p:sp>
        <p:nvSpPr>
          <p:cNvPr id="29699" name="Content Placeholder 2"/>
          <p:cNvSpPr>
            <a:spLocks noGrp="1"/>
          </p:cNvSpPr>
          <p:nvPr>
            <p:ph idx="1"/>
          </p:nvPr>
        </p:nvSpPr>
        <p:spPr/>
        <p:txBody>
          <a:bodyPr/>
          <a:lstStyle/>
          <a:p>
            <a:pPr marL="231775" indent="-231775"/>
            <a:r>
              <a:rPr lang="en-US" altLang="en-US" sz="2800" dirty="0"/>
              <a:t>A is the initial policyholder of a $100,000 insurance policy on A’s life</a:t>
            </a:r>
          </a:p>
          <a:p>
            <a:pPr marL="231775" indent="-231775"/>
            <a:r>
              <a:rPr lang="en-US" altLang="en-US" sz="2800" dirty="0"/>
              <a:t>A contributes the policy to Corporation X in exchange for stock</a:t>
            </a:r>
          </a:p>
          <a:p>
            <a:pPr marL="231775" indent="-231775"/>
            <a:r>
              <a:rPr lang="en-US" altLang="en-US" sz="2800" dirty="0"/>
              <a:t>Corporation X’s basis in the policy is determinable in whole or in part by reference to A’s basis in the policy</a:t>
            </a:r>
          </a:p>
          <a:p>
            <a:pPr marL="231775" indent="-231775"/>
            <a:r>
              <a:rPr lang="en-US" altLang="en-US" sz="2800" dirty="0"/>
              <a:t>Under the regular transfer for value rule, the contribution is a permitted transfer and Corporation X is a permitted transferee</a:t>
            </a:r>
          </a:p>
        </p:txBody>
      </p:sp>
    </p:spTree>
    <p:extLst>
      <p:ext uri="{BB962C8B-B14F-4D97-AF65-F5344CB8AC3E}">
        <p14:creationId xmlns:p14="http://schemas.microsoft.com/office/powerpoint/2010/main" val="21038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1.101-1(g)(10) – Example 10 </a:t>
            </a:r>
            <a:r>
              <a:rPr lang="en-US" altLang="en-US" sz="1800" dirty="0"/>
              <a:t>(II.Q.4.b.ii.(c))</a:t>
            </a:r>
          </a:p>
        </p:txBody>
      </p:sp>
      <p:sp>
        <p:nvSpPr>
          <p:cNvPr id="29699" name="Content Placeholder 2"/>
          <p:cNvSpPr>
            <a:spLocks noGrp="1"/>
          </p:cNvSpPr>
          <p:nvPr>
            <p:ph idx="1"/>
          </p:nvPr>
        </p:nvSpPr>
        <p:spPr/>
        <p:txBody>
          <a:bodyPr/>
          <a:lstStyle/>
          <a:p>
            <a:pPr marL="231775" indent="-231775"/>
            <a:r>
              <a:rPr lang="en-US" altLang="en-US" sz="2800" dirty="0"/>
              <a:t>Corporation X conducts an active trade or business that it wholly owns, and A materially participates in that active trade or business as an employee of Corporation X</a:t>
            </a:r>
          </a:p>
          <a:p>
            <a:pPr marL="231775" indent="-231775"/>
            <a:r>
              <a:rPr lang="en-US" altLang="en-US" sz="2800" dirty="0"/>
              <a:t>Thus, Corporation X has a substantial business relationship with the insured, and the transfer is not a reportable policy sale</a:t>
            </a:r>
          </a:p>
          <a:p>
            <a:pPr marL="231775" indent="-231775"/>
            <a:r>
              <a:rPr lang="en-US" altLang="en-US" sz="2800" dirty="0"/>
              <a:t>The transfer for value rule does not tax the death benefit</a:t>
            </a:r>
          </a:p>
          <a:p>
            <a:pPr marL="231775" indent="-231775"/>
            <a:r>
              <a:rPr lang="en-US" altLang="en-US" sz="2800" dirty="0"/>
              <a:t>However, beware Code § 101(j) </a:t>
            </a:r>
            <a:r>
              <a:rPr lang="en-US" altLang="en-US" sz="1800" dirty="0"/>
              <a:t>(II.Q.4.g.)</a:t>
            </a:r>
          </a:p>
        </p:txBody>
      </p:sp>
    </p:spTree>
    <p:extLst>
      <p:ext uri="{BB962C8B-B14F-4D97-AF65-F5344CB8AC3E}">
        <p14:creationId xmlns:p14="http://schemas.microsoft.com/office/powerpoint/2010/main" val="4218657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1.101-1(g)(11) – Example 11 </a:t>
            </a:r>
            <a:r>
              <a:rPr lang="en-US" altLang="en-US" sz="1800" dirty="0"/>
              <a:t>(II.Q.4.b.ii.(c))</a:t>
            </a:r>
          </a:p>
        </p:txBody>
      </p:sp>
      <p:sp>
        <p:nvSpPr>
          <p:cNvPr id="29699" name="Content Placeholder 2"/>
          <p:cNvSpPr>
            <a:spLocks noGrp="1"/>
          </p:cNvSpPr>
          <p:nvPr>
            <p:ph idx="1"/>
          </p:nvPr>
        </p:nvSpPr>
        <p:spPr/>
        <p:txBody>
          <a:bodyPr/>
          <a:lstStyle/>
          <a:p>
            <a:pPr marL="231775" indent="-231775"/>
            <a:r>
              <a:rPr lang="en-US" altLang="en-US" sz="2800" dirty="0"/>
              <a:t>Same facts as in Example 10, but Corporation X transfers its active trade or business and the policy on A’s life to Corporation Y in a tax-free reorganization when A is still employed by Corporation X but is no longer a shareholder of Corporation X</a:t>
            </a:r>
          </a:p>
          <a:p>
            <a:pPr marL="231775" indent="-231775"/>
            <a:r>
              <a:rPr lang="en-US" altLang="en-US" sz="2800" dirty="0"/>
              <a:t>Corporation Y’s basis in the policy is determinable in whole or in part by reference to Corporation X’s basis in the policy, and Corporation Y carries on the trade or business acquired from Corporation X</a:t>
            </a:r>
          </a:p>
        </p:txBody>
      </p:sp>
    </p:spTree>
    <p:extLst>
      <p:ext uri="{BB962C8B-B14F-4D97-AF65-F5344CB8AC3E}">
        <p14:creationId xmlns:p14="http://schemas.microsoft.com/office/powerpoint/2010/main" val="11880998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1.101-1(g)(11) – Example 11 </a:t>
            </a:r>
            <a:r>
              <a:rPr lang="en-US" altLang="en-US" sz="1800" dirty="0"/>
              <a:t>(II.Q.4.b.ii.(c))</a:t>
            </a:r>
          </a:p>
        </p:txBody>
      </p:sp>
      <p:sp>
        <p:nvSpPr>
          <p:cNvPr id="29699" name="Content Placeholder 2"/>
          <p:cNvSpPr>
            <a:spLocks noGrp="1"/>
          </p:cNvSpPr>
          <p:nvPr>
            <p:ph idx="1"/>
          </p:nvPr>
        </p:nvSpPr>
        <p:spPr/>
        <p:txBody>
          <a:bodyPr/>
          <a:lstStyle/>
          <a:p>
            <a:pPr marL="231775" indent="-231775"/>
            <a:r>
              <a:rPr lang="en-US" altLang="en-US" sz="2800" dirty="0"/>
              <a:t>Transfer from Corporation X to Corporation Y is not a reportable policy sale because Corporation Y has a substantial business relationship with A</a:t>
            </a:r>
          </a:p>
          <a:p>
            <a:pPr marL="231775" indent="-231775"/>
            <a:r>
              <a:rPr lang="en-US" altLang="en-US" sz="2800" dirty="0"/>
              <a:t>Corporation Y may exclude the amount that would have been excludable by Corporation X had the transfer to Corporation Y not occurred, plus any premiums and other amounts paid by Corporation Y after the transfer</a:t>
            </a:r>
          </a:p>
          <a:p>
            <a:pPr marL="231775" indent="-231775"/>
            <a:r>
              <a:rPr lang="en-US" altLang="en-US" sz="2800" dirty="0"/>
              <a:t>Because Corporation X’s exclusion is not limited, Corporation Y’s exclusion is not limited</a:t>
            </a:r>
          </a:p>
        </p:txBody>
      </p:sp>
    </p:spTree>
    <p:extLst>
      <p:ext uri="{BB962C8B-B14F-4D97-AF65-F5344CB8AC3E}">
        <p14:creationId xmlns:p14="http://schemas.microsoft.com/office/powerpoint/2010/main" val="14162367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1.101-1(g)(12) – Example 12 </a:t>
            </a:r>
            <a:r>
              <a:rPr lang="en-US" altLang="en-US" sz="1800" dirty="0"/>
              <a:t>(II.Q.4.b.ii.(c))</a:t>
            </a:r>
          </a:p>
        </p:txBody>
      </p:sp>
      <p:sp>
        <p:nvSpPr>
          <p:cNvPr id="29699" name="Content Placeholder 2"/>
          <p:cNvSpPr>
            <a:spLocks noGrp="1"/>
          </p:cNvSpPr>
          <p:nvPr>
            <p:ph idx="1"/>
          </p:nvPr>
        </p:nvSpPr>
        <p:spPr/>
        <p:txBody>
          <a:bodyPr/>
          <a:lstStyle/>
          <a:p>
            <a:pPr marL="231775" indent="-231775"/>
            <a:r>
              <a:rPr lang="en-US" altLang="en-US" sz="2400" dirty="0"/>
              <a:t>Corporation W’s basis in the policy is determinable in whole or in part by reference to A’s basis in the policy</a:t>
            </a:r>
          </a:p>
          <a:p>
            <a:pPr marL="231775" indent="-231775"/>
            <a:r>
              <a:rPr lang="en-US" altLang="en-US" sz="2400" dirty="0"/>
              <a:t>However, no substantial family, business, or financial relationship exists between A and Corporation W, so A’s contribution of the policy to Corporation W is a reportable policy sale</a:t>
            </a:r>
          </a:p>
          <a:p>
            <a:pPr marL="231775" indent="-231775"/>
            <a:r>
              <a:rPr lang="en-US" altLang="en-US" sz="2400" dirty="0"/>
              <a:t>The amount of the proceeds Corporation W may exclude from gross income is limited to:</a:t>
            </a:r>
          </a:p>
          <a:p>
            <a:pPr marL="631825" lvl="1" indent="-231775"/>
            <a:r>
              <a:rPr lang="en-US" altLang="en-US" sz="2400" dirty="0"/>
              <a:t>the actual value of the stock exchanged for the policy, plus</a:t>
            </a:r>
          </a:p>
          <a:p>
            <a:pPr marL="631825" lvl="1" indent="-231775"/>
            <a:r>
              <a:rPr lang="en-US" altLang="en-US" sz="2400" dirty="0"/>
              <a:t>any premiums and other amounts paid by Corporation W with respect to the policy after the transfer</a:t>
            </a:r>
          </a:p>
        </p:txBody>
      </p:sp>
    </p:spTree>
    <p:extLst>
      <p:ext uri="{BB962C8B-B14F-4D97-AF65-F5344CB8AC3E}">
        <p14:creationId xmlns:p14="http://schemas.microsoft.com/office/powerpoint/2010/main" val="18896580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1.101-1(g)(13) – Example 13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600" dirty="0"/>
              <a:t>Partnership X and Partnership Y are owned by individuals A, B, and C</a:t>
            </a:r>
          </a:p>
          <a:p>
            <a:pPr marL="231775" indent="-231775"/>
            <a:r>
              <a:rPr lang="en-US" altLang="en-US" sz="2600" dirty="0"/>
              <a:t>A holds 40% of the capital and profits interest of Partnership X and 20% of the capital and profits interest of Partnership Y</a:t>
            </a:r>
          </a:p>
          <a:p>
            <a:pPr marL="231775" indent="-231775"/>
            <a:r>
              <a:rPr lang="en-US" altLang="en-US" sz="2600" dirty="0"/>
              <a:t>B holds 35% of the capital and profits interest of Partnership X and 40% of the capital and profits interest of Partnership Y</a:t>
            </a:r>
          </a:p>
          <a:p>
            <a:pPr marL="231775" indent="-231775"/>
            <a:r>
              <a:rPr lang="en-US" altLang="en-US" sz="2600" dirty="0"/>
              <a:t>C holds 25% of the capital and profits interest of Partnership X and 40% of the capital and profits interest of Partnership Y.</a:t>
            </a:r>
          </a:p>
        </p:txBody>
      </p:sp>
    </p:spTree>
    <p:extLst>
      <p:ext uri="{BB962C8B-B14F-4D97-AF65-F5344CB8AC3E}">
        <p14:creationId xmlns:p14="http://schemas.microsoft.com/office/powerpoint/2010/main" val="28835700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1.101-1(g)(13) – Example 13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800" dirty="0"/>
              <a:t>Partnership X is the initial policyholder of a $100,000 insurance policy on the life of A</a:t>
            </a:r>
          </a:p>
          <a:p>
            <a:pPr marL="231775" indent="-231775"/>
            <a:r>
              <a:rPr lang="en-US" altLang="en-US" sz="2800" dirty="0"/>
              <a:t>Partnership Y buys the policy from Partnership X</a:t>
            </a:r>
          </a:p>
          <a:p>
            <a:pPr marL="231775" indent="-231775"/>
            <a:r>
              <a:rPr lang="en-US" altLang="en-US" sz="2800" dirty="0"/>
              <a:t>This transfer is not a reportable policy sale because the ownership interest of each beneficial owner in Partnership X does not vary from that owner’s interest in Partnership Y by more than a 20% ownership interest. A’s ownership varies by a 20% interest, B’s ownership varies by a 5% interest, and C’s ownership varies by a 15% interest.</a:t>
            </a:r>
          </a:p>
        </p:txBody>
      </p:sp>
    </p:spTree>
    <p:extLst>
      <p:ext uri="{BB962C8B-B14F-4D97-AF65-F5344CB8AC3E}">
        <p14:creationId xmlns:p14="http://schemas.microsoft.com/office/powerpoint/2010/main" val="515880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1.101-1(g)(14) – Example 14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dirty="0"/>
              <a:t>Partnership X conducts an active trade or business and is the initial policyholder of a policy on the life of its full-time employee, A</a:t>
            </a:r>
          </a:p>
          <a:p>
            <a:pPr marL="231775" indent="-231775"/>
            <a:r>
              <a:rPr lang="en-US" altLang="en-US" dirty="0"/>
              <a:t>A materially participates in Partnership X’s active trade or business in A’s capacity as an employee</a:t>
            </a:r>
          </a:p>
          <a:p>
            <a:pPr marL="231775" indent="-231775"/>
            <a:r>
              <a:rPr lang="en-US" altLang="en-US" dirty="0"/>
              <a:t>Individual B acquires a 10% profits interest in Partnership X in exchange for a cash payment of $1,000,000</a:t>
            </a:r>
          </a:p>
        </p:txBody>
      </p:sp>
    </p:spTree>
    <p:extLst>
      <p:ext uri="{BB962C8B-B14F-4D97-AF65-F5344CB8AC3E}">
        <p14:creationId xmlns:p14="http://schemas.microsoft.com/office/powerpoint/2010/main" val="5454204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1.101-1(g)(14) – Example 14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800" dirty="0"/>
              <a:t>B does not have a substantial family, business, or financial relationship directly with A</a:t>
            </a:r>
          </a:p>
          <a:p>
            <a:pPr marL="231775" indent="-231775"/>
            <a:r>
              <a:rPr lang="en-US" altLang="en-US" sz="2800" dirty="0"/>
              <a:t>However, Partnership X (the direct policyholder) has a substantial business relationship with A, and that relationship passes through to B</a:t>
            </a:r>
          </a:p>
          <a:p>
            <a:pPr marL="231775" indent="-231775"/>
            <a:r>
              <a:rPr lang="en-US" altLang="en-US" sz="2800" dirty="0"/>
              <a:t>Although the acquisition of the 10% partnership interest by B is an indirect acquisition of a 10% interest in the insurance policy covering A’s life, the acquisition is not a reportable policy sale</a:t>
            </a:r>
          </a:p>
        </p:txBody>
      </p:sp>
    </p:spTree>
    <p:extLst>
      <p:ext uri="{BB962C8B-B14F-4D97-AF65-F5344CB8AC3E}">
        <p14:creationId xmlns:p14="http://schemas.microsoft.com/office/powerpoint/2010/main" val="45146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Transfer for Value Rule </a:t>
            </a:r>
            <a:r>
              <a:rPr lang="en-US" altLang="en-US" sz="2400"/>
              <a:t>(II.Q.4.b.)</a:t>
            </a:r>
          </a:p>
        </p:txBody>
      </p:sp>
      <p:sp>
        <p:nvSpPr>
          <p:cNvPr id="18435" name="Content Placeholder 2"/>
          <p:cNvSpPr>
            <a:spLocks noGrp="1"/>
          </p:cNvSpPr>
          <p:nvPr>
            <p:ph idx="1"/>
          </p:nvPr>
        </p:nvSpPr>
        <p:spPr/>
        <p:txBody>
          <a:bodyPr/>
          <a:lstStyle/>
          <a:p>
            <a:pPr marL="0" lvl="1" indent="0" eaLnBrk="1" hangingPunct="1">
              <a:spcBef>
                <a:spcPct val="0"/>
              </a:spcBef>
              <a:buNone/>
            </a:pPr>
            <a:r>
              <a:rPr lang="en-US" altLang="en-US" sz="3200" dirty="0"/>
              <a:t>Substituted basis transfer – “such contract or interest therein has a basis for determining gain or loss in the hands of a transferee determined in whole or in part by reference to such basis of such contract or interest therein in the hands of the transferor”</a:t>
            </a:r>
          </a:p>
          <a:p>
            <a:pPr marL="231775" indent="-231775">
              <a:spcBef>
                <a:spcPts val="600"/>
              </a:spcBef>
            </a:pPr>
            <a:r>
              <a:rPr lang="en-US" altLang="en-US" dirty="0"/>
              <a:t>Gift</a:t>
            </a:r>
          </a:p>
          <a:p>
            <a:pPr marL="231775" indent="-231775">
              <a:spcBef>
                <a:spcPts val="600"/>
              </a:spcBef>
            </a:pPr>
            <a:r>
              <a:rPr lang="en-US" altLang="en-US" dirty="0"/>
              <a:t>Transfer to partnership</a:t>
            </a:r>
          </a:p>
          <a:p>
            <a:pPr marL="231775" indent="-231775">
              <a:spcBef>
                <a:spcPts val="600"/>
              </a:spcBef>
            </a:pPr>
            <a:r>
              <a:rPr lang="en-US" altLang="en-US" dirty="0"/>
              <a:t>Code § 1035 exchange</a:t>
            </a:r>
          </a:p>
        </p:txBody>
      </p:sp>
    </p:spTree>
    <p:extLst>
      <p:ext uri="{BB962C8B-B14F-4D97-AF65-F5344CB8AC3E}">
        <p14:creationId xmlns:p14="http://schemas.microsoft.com/office/powerpoint/2010/main" val="34441394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1.101-1(g)(15) – Example 15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800" dirty="0"/>
              <a:t>The facts are the same as in Example 14, except that A is no longer an employee of Partnership X, and Partnership X has no substantial family, business, or financial relationship with A, when B acquires the profits interest in Partnership X</a:t>
            </a:r>
          </a:p>
          <a:p>
            <a:pPr marL="231775" indent="-231775"/>
            <a:r>
              <a:rPr lang="en-US" altLang="en-US" sz="2800" dirty="0"/>
              <a:t>Also, B acquires only a 5% profits interest in exchange for a cash payment of $500,000</a:t>
            </a:r>
          </a:p>
          <a:p>
            <a:pPr marL="231775" indent="-231775"/>
            <a:r>
              <a:rPr lang="en-US" altLang="en-US" sz="2800" dirty="0"/>
              <a:t>Partnership X does not own an interest in any other life insurance policies, and the gross value of its assets is $10 million</a:t>
            </a:r>
          </a:p>
        </p:txBody>
      </p:sp>
    </p:spTree>
    <p:extLst>
      <p:ext uri="{BB962C8B-B14F-4D97-AF65-F5344CB8AC3E}">
        <p14:creationId xmlns:p14="http://schemas.microsoft.com/office/powerpoint/2010/main" val="20945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1.101-1(g)(15) – Example 15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800" dirty="0"/>
              <a:t>Neither Partnership X nor B has a substantial family, business, or financial relationship with A at the time of B’s indirect acquisition of an interest in the policy covering A’s life</a:t>
            </a:r>
          </a:p>
          <a:p>
            <a:pPr marL="231775" indent="-231775"/>
            <a:r>
              <a:rPr lang="en-US" altLang="en-US" sz="2800" dirty="0"/>
              <a:t>However, because B’s profits interest in Partnership X does not exceed 5%, and because no more than 50% of Partnership X’s asset value consists of life insurance contracts, B’s indirect acquisition of an interest in the policy covering A’s life is not a reportable policy sale</a:t>
            </a:r>
          </a:p>
        </p:txBody>
      </p:sp>
    </p:spTree>
    <p:extLst>
      <p:ext uri="{BB962C8B-B14F-4D97-AF65-F5344CB8AC3E}">
        <p14:creationId xmlns:p14="http://schemas.microsoft.com/office/powerpoint/2010/main" val="9091607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1.101-1(g)(16) – Example 16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400" dirty="0"/>
              <a:t>A sells a policy on A’s for its fair market value, as a result which Bank X holds legal title to the life insurance contract as the nominee of Partnership B, and Partnership B has the enforceable right to designate the contract beneficiary.</a:t>
            </a:r>
          </a:p>
          <a:p>
            <a:pPr marL="231775" indent="-231775"/>
            <a:r>
              <a:rPr lang="en-US" altLang="en-US" sz="2400" dirty="0"/>
              <a:t>Neither Bank X nor Partnership B has a substantial family, business, or financial relationship with the insured, A, at the time of the sale</a:t>
            </a:r>
          </a:p>
          <a:p>
            <a:pPr marL="231775" indent="-231775"/>
            <a:r>
              <a:rPr lang="en-US" altLang="en-US" sz="2400" dirty="0"/>
              <a:t>Thus, the transfer of legal title to the policy to Bank X and the transfer of the economic benefits of the policy to Partnership B are reportable policy sales, unless an exception applies</a:t>
            </a:r>
          </a:p>
        </p:txBody>
      </p:sp>
    </p:spTree>
    <p:extLst>
      <p:ext uri="{BB962C8B-B14F-4D97-AF65-F5344CB8AC3E}">
        <p14:creationId xmlns:p14="http://schemas.microsoft.com/office/powerpoint/2010/main" val="1347400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Reg. § 1.101-1(g)(16) – Example 16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600" dirty="0"/>
              <a:t>Later, Partnership B sells its economic interest in the policy to Partnership C for fair market value</a:t>
            </a:r>
          </a:p>
          <a:p>
            <a:pPr marL="231775" indent="-231775"/>
            <a:r>
              <a:rPr lang="en-US" altLang="en-US" sz="2600" dirty="0"/>
              <a:t>Bank X continues to hold legal title to the life insurance contract, but now holds it as Partnership C’s nominee</a:t>
            </a:r>
          </a:p>
          <a:p>
            <a:pPr marL="231775" indent="-231775"/>
            <a:r>
              <a:rPr lang="en-US" altLang="en-US" sz="2600" dirty="0"/>
              <a:t>Partnership C has no substantial family, business, or financial relationship with the insured, A, at the time of the transfer</a:t>
            </a:r>
          </a:p>
          <a:p>
            <a:pPr marL="231775" indent="-231775"/>
            <a:r>
              <a:rPr lang="en-US" altLang="en-US" sz="2600" dirty="0"/>
              <a:t>Thus, Partnership C’s acquisition of the economic interest in the policy from Partnership B is a reportable policy sale, unless an exception applies.</a:t>
            </a:r>
          </a:p>
        </p:txBody>
      </p:sp>
    </p:spTree>
    <p:extLst>
      <p:ext uri="{BB962C8B-B14F-4D97-AF65-F5344CB8AC3E}">
        <p14:creationId xmlns:p14="http://schemas.microsoft.com/office/powerpoint/2010/main" val="23808138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Response to Comments on</a:t>
            </a:r>
            <a:br>
              <a:rPr lang="en-US" altLang="en-US" sz="3000" dirty="0"/>
            </a:br>
            <a:r>
              <a:rPr lang="en-US" altLang="en-US" sz="3000" dirty="0"/>
              <a:t>Bank-Owned Life Insurance (BOLI)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600" dirty="0"/>
              <a:t>Businesses, such as banks, commonly promise certain pre-and post-retirement benefits to their employees, such as retiree health care benefits, which can result in substantial liabilities for the businesses that must be reflected on their financial statements</a:t>
            </a:r>
          </a:p>
          <a:p>
            <a:pPr marL="231775" indent="-231775"/>
            <a:r>
              <a:rPr lang="en-US" altLang="en-US" sz="2600" dirty="0"/>
              <a:t>BOLI as permanent, cash value life insurance coverage on the lives of a bank’s officers, directors, and employees purchased by the bank to fund such obligations informally and to establish assets on its financial statements to offset liabilities for the promised benefits</a:t>
            </a:r>
          </a:p>
        </p:txBody>
      </p:sp>
    </p:spTree>
    <p:extLst>
      <p:ext uri="{BB962C8B-B14F-4D97-AF65-F5344CB8AC3E}">
        <p14:creationId xmlns:p14="http://schemas.microsoft.com/office/powerpoint/2010/main" val="28643314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Response to Comments on</a:t>
            </a:r>
            <a:br>
              <a:rPr lang="en-US" altLang="en-US" sz="3000" dirty="0"/>
            </a:br>
            <a:r>
              <a:rPr lang="en-US" altLang="en-US" sz="3000" dirty="0"/>
              <a:t>Bank-Owned Life Insurance (BOLI)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200" dirty="0"/>
              <a:t>BOLI owners typically hold the policies until the death benefits become payable and use the benefits to fund the costs of the employee benefits or to recover such costs after the fact</a:t>
            </a:r>
          </a:p>
          <a:p>
            <a:pPr marL="231775" indent="-231775"/>
            <a:r>
              <a:rPr lang="en-US" altLang="en-US" sz="2200" dirty="0"/>
              <a:t>BOLI pooling transactions at pool the BOLI policies of multiple banks for the continued purpose of funding each bank’s employee benefits, but in a more effective, centralized way</a:t>
            </a:r>
          </a:p>
          <a:p>
            <a:pPr marL="231775" indent="-231775"/>
            <a:r>
              <a:rPr lang="en-US" altLang="en-US" sz="2200" dirty="0"/>
              <a:t>Commenter asserted that BOLI pooling transactions are ordinary course business transactions that should not be treated as reportable policy sales because they are not speculative and can be distinguished from sales of policies to third parties because the intent and result is to pool the policies among all the original policyholders for the continued purpose of funding their employee benefit liabilities</a:t>
            </a:r>
          </a:p>
        </p:txBody>
      </p:sp>
    </p:spTree>
    <p:extLst>
      <p:ext uri="{BB962C8B-B14F-4D97-AF65-F5344CB8AC3E}">
        <p14:creationId xmlns:p14="http://schemas.microsoft.com/office/powerpoint/2010/main" val="10559098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63575" y="304800"/>
            <a:ext cx="8229600" cy="1143000"/>
          </a:xfrm>
        </p:spPr>
        <p:txBody>
          <a:bodyPr/>
          <a:lstStyle/>
          <a:p>
            <a:r>
              <a:rPr lang="en-US" altLang="en-US" sz="3000" dirty="0"/>
              <a:t>Response to Comments on</a:t>
            </a:r>
            <a:br>
              <a:rPr lang="en-US" altLang="en-US" sz="3000" dirty="0"/>
            </a:br>
            <a:r>
              <a:rPr lang="en-US" altLang="en-US" sz="3000" dirty="0"/>
              <a:t>Bank-Owned Life Insurance (BOLI) </a:t>
            </a:r>
            <a:r>
              <a:rPr lang="en-US" altLang="en-US" sz="1800" dirty="0"/>
              <a:t>(II.Q.4.b.ii.(b))</a:t>
            </a:r>
          </a:p>
        </p:txBody>
      </p:sp>
      <p:sp>
        <p:nvSpPr>
          <p:cNvPr id="29699" name="Content Placeholder 2"/>
          <p:cNvSpPr>
            <a:spLocks noGrp="1"/>
          </p:cNvSpPr>
          <p:nvPr>
            <p:ph idx="1"/>
          </p:nvPr>
        </p:nvSpPr>
        <p:spPr/>
        <p:txBody>
          <a:bodyPr/>
          <a:lstStyle/>
          <a:p>
            <a:pPr marL="231775" indent="-231775"/>
            <a:r>
              <a:rPr lang="en-US" altLang="en-US" sz="2400" dirty="0"/>
              <a:t>Preamble rejected the requested relied</a:t>
            </a:r>
          </a:p>
          <a:p>
            <a:pPr marL="231775" indent="-231775"/>
            <a:r>
              <a:rPr lang="en-US" altLang="en-US" sz="2400" dirty="0"/>
              <a:t>First, BOLI partnerships have no relationship with the insureds</a:t>
            </a:r>
          </a:p>
          <a:p>
            <a:pPr marL="231775" indent="-231775"/>
            <a:r>
              <a:rPr lang="en-US" altLang="en-US" sz="2400" dirty="0"/>
              <a:t>Second, the employers are shifting their risks to other employers, so the insurance is not targeted to their risks for their specific employees</a:t>
            </a:r>
          </a:p>
          <a:p>
            <a:pPr marL="231775" indent="-231775"/>
            <a:r>
              <a:rPr lang="en-US" altLang="en-US" sz="2400" dirty="0"/>
              <a:t>However, preamble suggested that BOLI participants might see whether meet the test for indirect acquisition if entity owning policy reports under Code § 6050Y and regs (or owned policy before 1/1/2019), no more than 50% of entity’s gross assets are life insurance, and the indirect owner owns no more than 5% of direct owner</a:t>
            </a:r>
          </a:p>
        </p:txBody>
      </p:sp>
    </p:spTree>
    <p:extLst>
      <p:ext uri="{BB962C8B-B14F-4D97-AF65-F5344CB8AC3E}">
        <p14:creationId xmlns:p14="http://schemas.microsoft.com/office/powerpoint/2010/main" val="7109880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04800"/>
            <a:ext cx="8640763" cy="1130300"/>
          </a:xfrm>
        </p:spPr>
        <p:txBody>
          <a:bodyPr rtlCol="0">
            <a:normAutofit fontScale="90000"/>
          </a:bodyPr>
          <a:lstStyle/>
          <a:p>
            <a:pPr eaLnBrk="1" fontAlgn="auto" hangingPunct="1">
              <a:spcAft>
                <a:spcPts val="0"/>
              </a:spcAft>
              <a:defRPr/>
            </a:pPr>
            <a:r>
              <a:rPr dirty="0"/>
              <a:t>Employer Owned Life Insurance</a:t>
            </a:r>
            <a:br>
              <a:rPr dirty="0"/>
            </a:br>
            <a:r>
              <a:rPr dirty="0"/>
              <a:t>Requirement To Avoid Income Taxation</a:t>
            </a:r>
          </a:p>
        </p:txBody>
      </p:sp>
      <p:sp>
        <p:nvSpPr>
          <p:cNvPr id="35843" name="Content Placeholder 2"/>
          <p:cNvSpPr>
            <a:spLocks noGrp="1"/>
          </p:cNvSpPr>
          <p:nvPr>
            <p:ph idx="1"/>
          </p:nvPr>
        </p:nvSpPr>
        <p:spPr>
          <a:xfrm>
            <a:off x="400050" y="1676400"/>
            <a:ext cx="8456613" cy="2667000"/>
          </a:xfrm>
        </p:spPr>
        <p:txBody>
          <a:bodyPr/>
          <a:lstStyle/>
          <a:p>
            <a:pPr marL="233363" indent="-233363" eaLnBrk="1" hangingPunct="1"/>
            <a:r>
              <a:rPr lang="en-US" altLang="en-US"/>
              <a:t>Company owned policy issued or materially changed after August 17, 2006</a:t>
            </a:r>
          </a:p>
          <a:p>
            <a:pPr marL="233363" indent="-233363" eaLnBrk="1" hangingPunct="1"/>
            <a:r>
              <a:rPr lang="en-US" altLang="en-US"/>
              <a:t>5% or greater owner or a highly compensated employee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04800"/>
            <a:ext cx="7280275" cy="1130300"/>
          </a:xfrm>
        </p:spPr>
        <p:txBody>
          <a:bodyPr rtlCol="0">
            <a:normAutofit fontScale="90000"/>
          </a:bodyPr>
          <a:lstStyle/>
          <a:p>
            <a:pPr eaLnBrk="1" fontAlgn="auto" hangingPunct="1">
              <a:spcAft>
                <a:spcPts val="0"/>
              </a:spcAft>
              <a:defRPr/>
            </a:pPr>
            <a:r>
              <a:rPr dirty="0"/>
              <a:t>Employer Owned Life Insurance</a:t>
            </a:r>
            <a:br>
              <a:rPr dirty="0"/>
            </a:br>
            <a:r>
              <a:rPr dirty="0"/>
              <a:t>Requirements To Avoid Taxation</a:t>
            </a:r>
          </a:p>
        </p:txBody>
      </p:sp>
      <p:sp>
        <p:nvSpPr>
          <p:cNvPr id="3" name="Content Placeholder 2"/>
          <p:cNvSpPr>
            <a:spLocks noGrp="1"/>
          </p:cNvSpPr>
          <p:nvPr>
            <p:ph idx="1"/>
          </p:nvPr>
        </p:nvSpPr>
        <p:spPr>
          <a:xfrm>
            <a:off x="320675" y="1524000"/>
            <a:ext cx="8801100" cy="4684713"/>
          </a:xfrm>
        </p:spPr>
        <p:txBody>
          <a:bodyPr rtlCol="0">
            <a:normAutofit fontScale="85000" lnSpcReduction="10000"/>
          </a:bodyPr>
          <a:lstStyle/>
          <a:p>
            <a:pPr eaLnBrk="1" fontAlgn="auto" hangingPunct="1">
              <a:spcAft>
                <a:spcPts val="0"/>
              </a:spcAft>
              <a:defRPr/>
            </a:pPr>
            <a:r>
              <a:rPr lang="en-US" sz="3500" dirty="0"/>
              <a:t>Notice and consent must be obtained </a:t>
            </a:r>
            <a:r>
              <a:rPr lang="en-US" sz="3500" u="sng" dirty="0"/>
              <a:t>on or before</a:t>
            </a:r>
            <a:r>
              <a:rPr lang="en-US" sz="3500" dirty="0"/>
              <a:t> policy issuance</a:t>
            </a:r>
          </a:p>
          <a:p>
            <a:pPr eaLnBrk="1" fontAlgn="auto" hangingPunct="1">
              <a:spcAft>
                <a:spcPts val="0"/>
              </a:spcAft>
              <a:defRPr/>
            </a:pPr>
            <a:r>
              <a:rPr lang="en-US" sz="3500" dirty="0"/>
              <a:t>Notice can be stand-alone or can be incorporated into buy-sell agreement, but need to make sure signed </a:t>
            </a:r>
            <a:r>
              <a:rPr lang="en-US" sz="3500" u="sng" dirty="0"/>
              <a:t>on or before</a:t>
            </a:r>
            <a:r>
              <a:rPr lang="en-US" sz="3500" dirty="0"/>
              <a:t> policy issuance</a:t>
            </a:r>
          </a:p>
          <a:p>
            <a:pPr eaLnBrk="1" fontAlgn="auto" hangingPunct="1">
              <a:spcAft>
                <a:spcPts val="0"/>
              </a:spcAft>
              <a:defRPr/>
            </a:pPr>
            <a:r>
              <a:rPr lang="en-US" sz="3500" dirty="0"/>
              <a:t>Notice can be drafted by attorneys or provided by agents – make sure a qualified tax advisor reviews whatever the agent provides</a:t>
            </a:r>
          </a:p>
          <a:p>
            <a:pPr eaLnBrk="1" fontAlgn="auto" hangingPunct="1">
              <a:spcAft>
                <a:spcPts val="0"/>
              </a:spcAft>
              <a:defRPr/>
            </a:pPr>
            <a:r>
              <a:rPr lang="en-US" sz="3500" dirty="0"/>
              <a:t>Form 8925 – must be attached to corporate income tax return annually</a:t>
            </a:r>
          </a:p>
          <a:p>
            <a:pPr eaLnBrk="1" fontAlgn="auto" hangingPunct="1">
              <a:spcAft>
                <a:spcPts val="0"/>
              </a:spcAft>
              <a:defRPr/>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00050" y="304800"/>
            <a:ext cx="8880475" cy="1130300"/>
          </a:xfrm>
        </p:spPr>
        <p:txBody>
          <a:bodyPr rtlCol="0">
            <a:normAutofit fontScale="90000"/>
          </a:bodyPr>
          <a:lstStyle/>
          <a:p>
            <a:pPr eaLnBrk="1" fontAlgn="auto" hangingPunct="1">
              <a:spcAft>
                <a:spcPts val="0"/>
              </a:spcAft>
              <a:defRPr/>
            </a:pPr>
            <a:r>
              <a:rPr altLang="en-US" dirty="0"/>
              <a:t>Employer Owned Life Insurance</a:t>
            </a:r>
            <a:br>
              <a:rPr altLang="en-US" dirty="0"/>
            </a:br>
            <a:r>
              <a:rPr altLang="en-US" dirty="0"/>
              <a:t>Consent For Owner Who Is Not an Employee</a:t>
            </a:r>
          </a:p>
        </p:txBody>
      </p:sp>
      <p:sp>
        <p:nvSpPr>
          <p:cNvPr id="3" name="Content Placeholder 2"/>
          <p:cNvSpPr>
            <a:spLocks noGrp="1"/>
          </p:cNvSpPr>
          <p:nvPr>
            <p:ph idx="1"/>
          </p:nvPr>
        </p:nvSpPr>
        <p:spPr>
          <a:xfrm>
            <a:off x="239713" y="1447800"/>
            <a:ext cx="9040812" cy="4724400"/>
          </a:xfrm>
        </p:spPr>
        <p:txBody>
          <a:bodyPr rtlCol="0">
            <a:normAutofit fontScale="55000" lnSpcReduction="20000"/>
          </a:bodyPr>
          <a:lstStyle/>
          <a:p>
            <a:pPr marL="137160" indent="0" algn="ctr" eaLnBrk="1" fontAlgn="auto" hangingPunct="1">
              <a:spcBef>
                <a:spcPts val="0"/>
              </a:spcBef>
              <a:spcAft>
                <a:spcPts val="0"/>
              </a:spcAft>
              <a:buFont typeface="Book Antiqua" panose="02040602050305030304" pitchFamily="18" charset="0"/>
              <a:buNone/>
              <a:defRPr/>
            </a:pPr>
            <a:r>
              <a:rPr lang="en-US" dirty="0"/>
              <a:t>Notice and Consent</a:t>
            </a:r>
          </a:p>
          <a:p>
            <a:pPr marL="137160" indent="0" algn="ctr" eaLnBrk="1" fontAlgn="auto" hangingPunct="1">
              <a:spcBef>
                <a:spcPts val="0"/>
              </a:spcBef>
              <a:spcAft>
                <a:spcPts val="0"/>
              </a:spcAft>
              <a:buFont typeface="Book Antiqua" panose="02040602050305030304" pitchFamily="18" charset="0"/>
              <a:buNone/>
              <a:defRPr/>
            </a:pPr>
            <a:endParaRPr lang="en-US" dirty="0"/>
          </a:p>
          <a:p>
            <a:pPr marL="137160" indent="0" algn="ctr" eaLnBrk="1" fontAlgn="auto" hangingPunct="1">
              <a:spcBef>
                <a:spcPts val="0"/>
              </a:spcBef>
              <a:spcAft>
                <a:spcPts val="0"/>
              </a:spcAft>
              <a:buFont typeface="Book Antiqua" panose="02040602050305030304" pitchFamily="18" charset="0"/>
              <a:buNone/>
              <a:defRPr/>
            </a:pPr>
            <a:r>
              <a:rPr lang="en-US" dirty="0"/>
              <a:t>For __________</a:t>
            </a:r>
          </a:p>
          <a:p>
            <a:pPr marL="137160" indent="0" algn="ctr" eaLnBrk="1" fontAlgn="auto" hangingPunct="1">
              <a:spcBef>
                <a:spcPts val="0"/>
              </a:spcBef>
              <a:spcAft>
                <a:spcPts val="0"/>
              </a:spcAft>
              <a:buFont typeface="Book Antiqua" panose="02040602050305030304" pitchFamily="18" charset="0"/>
              <a:buNone/>
              <a:defRPr/>
            </a:pPr>
            <a:r>
              <a:rPr lang="en-US" dirty="0"/>
              <a:t>Under I.R.C. Section 101(j)(4)</a:t>
            </a:r>
          </a:p>
          <a:p>
            <a:pPr marL="137160" indent="0" algn="ctr" eaLnBrk="1" fontAlgn="auto" hangingPunct="1">
              <a:spcAft>
                <a:spcPts val="0"/>
              </a:spcAft>
              <a:buFont typeface="Book Antiqua" panose="02040602050305030304" pitchFamily="18" charset="0"/>
              <a:buNone/>
              <a:defRPr/>
            </a:pPr>
            <a:endParaRPr lang="en-US" dirty="0"/>
          </a:p>
          <a:p>
            <a:pPr marL="137160" indent="0" eaLnBrk="1" fontAlgn="auto" hangingPunct="1">
              <a:spcAft>
                <a:spcPts val="0"/>
              </a:spcAft>
              <a:buFont typeface="Book Antiqua" panose="02040602050305030304" pitchFamily="18" charset="0"/>
              <a:buNone/>
              <a:defRPr/>
            </a:pPr>
            <a:r>
              <a:rPr lang="en-US" dirty="0"/>
              <a:t>I acknowledge notification that ______________ (the “Employer”) intends to obtain a policy insuring my life with a maximum face amount of $_______.  Although the Employer does not employ me, I understand that my ownership in the Employer makes me considered an “employee” for purposes of I.R.C. Section 101(j).  Therefore:</a:t>
            </a:r>
          </a:p>
          <a:p>
            <a:pPr marL="137160" indent="0" eaLnBrk="1" fontAlgn="auto" hangingPunct="1">
              <a:spcAft>
                <a:spcPts val="0"/>
              </a:spcAft>
              <a:buFont typeface="Book Antiqua" panose="02040602050305030304" pitchFamily="18" charset="0"/>
              <a:buNone/>
              <a:defRPr/>
            </a:pPr>
            <a:endParaRPr lang="en-US" dirty="0"/>
          </a:p>
          <a:p>
            <a:pPr marL="568325" indent="-431800" eaLnBrk="1" fontAlgn="auto" hangingPunct="1">
              <a:spcBef>
                <a:spcPts val="0"/>
              </a:spcBef>
              <a:spcAft>
                <a:spcPts val="600"/>
              </a:spcAft>
              <a:buFont typeface="Book Antiqua" panose="02040602050305030304" pitchFamily="18" charset="0"/>
              <a:buNone/>
              <a:defRPr/>
            </a:pPr>
            <a:r>
              <a:rPr lang="en-US" dirty="0"/>
              <a:t>(A)	I acknowledge that the Employer intends to insure my life regarding the death benefits listed in the attached schedule.</a:t>
            </a:r>
          </a:p>
          <a:p>
            <a:pPr marL="568325" indent="-431800" eaLnBrk="1" fontAlgn="auto" hangingPunct="1">
              <a:spcBef>
                <a:spcPts val="0"/>
              </a:spcBef>
              <a:spcAft>
                <a:spcPts val="600"/>
              </a:spcAft>
              <a:buFont typeface="Book Antiqua" panose="02040602050305030304" pitchFamily="18" charset="0"/>
              <a:buNone/>
              <a:defRPr/>
            </a:pPr>
            <a:r>
              <a:rPr lang="en-US" dirty="0"/>
              <a:t>(B)	I consent to being insured under these contracts and that such coverage may continue after I no longer own an interest in the Employer or otherwise terminate employment.</a:t>
            </a:r>
          </a:p>
          <a:p>
            <a:pPr marL="568325" indent="-431800" eaLnBrk="1" fontAlgn="auto" hangingPunct="1">
              <a:spcBef>
                <a:spcPts val="0"/>
              </a:spcBef>
              <a:spcAft>
                <a:spcPts val="600"/>
              </a:spcAft>
              <a:buFont typeface="Book Antiqua" panose="02040602050305030304" pitchFamily="18" charset="0"/>
              <a:buNone/>
              <a:defRPr/>
            </a:pPr>
            <a:r>
              <a:rPr lang="en-US" dirty="0"/>
              <a:t>(C)	I understand that the Employer will be a beneficiary of any proceeds payable upon my death.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Transfer for Value Rule </a:t>
            </a:r>
            <a:r>
              <a:rPr lang="en-US" altLang="en-US" sz="2400"/>
              <a:t>(II.Q.4.b.)</a:t>
            </a:r>
          </a:p>
        </p:txBody>
      </p:sp>
      <p:sp>
        <p:nvSpPr>
          <p:cNvPr id="18435" name="Content Placeholder 2"/>
          <p:cNvSpPr>
            <a:spLocks noGrp="1"/>
          </p:cNvSpPr>
          <p:nvPr>
            <p:ph idx="1"/>
          </p:nvPr>
        </p:nvSpPr>
        <p:spPr/>
        <p:txBody>
          <a:bodyPr/>
          <a:lstStyle/>
          <a:p>
            <a:pPr marL="0" lvl="1" indent="0" eaLnBrk="1" hangingPunct="1">
              <a:spcBef>
                <a:spcPct val="0"/>
              </a:spcBef>
              <a:buNone/>
            </a:pPr>
            <a:r>
              <a:rPr lang="en-US" altLang="en-US" sz="3600" dirty="0"/>
              <a:t>Transfer to permitted transferee</a:t>
            </a:r>
          </a:p>
          <a:p>
            <a:pPr marL="231775" indent="-231775">
              <a:spcBef>
                <a:spcPts val="600"/>
              </a:spcBef>
            </a:pPr>
            <a:r>
              <a:rPr lang="en-US" altLang="en-US" sz="3600" dirty="0"/>
              <a:t>the insured</a:t>
            </a:r>
          </a:p>
          <a:p>
            <a:pPr marL="231775" indent="-231775">
              <a:spcBef>
                <a:spcPts val="600"/>
              </a:spcBef>
            </a:pPr>
            <a:r>
              <a:rPr lang="en-US" altLang="en-US" sz="3600" dirty="0"/>
              <a:t>a partner of the insured</a:t>
            </a:r>
          </a:p>
          <a:p>
            <a:pPr marL="231775" indent="-231775">
              <a:spcBef>
                <a:spcPts val="600"/>
              </a:spcBef>
            </a:pPr>
            <a:r>
              <a:rPr lang="en-US" altLang="en-US" sz="3600" dirty="0"/>
              <a:t>a partnership in which the insured is a partner</a:t>
            </a:r>
          </a:p>
          <a:p>
            <a:pPr marL="231775" indent="-231775">
              <a:spcBef>
                <a:spcPts val="600"/>
              </a:spcBef>
            </a:pPr>
            <a:r>
              <a:rPr lang="en-US" altLang="en-US" sz="3600" dirty="0"/>
              <a:t>a corporation in which the insured is a shareholder or officer</a:t>
            </a:r>
          </a:p>
        </p:txBody>
      </p:sp>
    </p:spTree>
    <p:extLst>
      <p:ext uri="{BB962C8B-B14F-4D97-AF65-F5344CB8AC3E}">
        <p14:creationId xmlns:p14="http://schemas.microsoft.com/office/powerpoint/2010/main" val="3421387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04800"/>
            <a:ext cx="7280275" cy="1130300"/>
          </a:xfrm>
        </p:spPr>
        <p:txBody>
          <a:bodyPr rtlCol="0">
            <a:normAutofit fontScale="90000"/>
          </a:bodyPr>
          <a:lstStyle/>
          <a:p>
            <a:pPr eaLnBrk="1" fontAlgn="auto" hangingPunct="1">
              <a:spcAft>
                <a:spcPts val="0"/>
              </a:spcAft>
              <a:defRPr/>
            </a:pPr>
            <a:r>
              <a:rPr dirty="0"/>
              <a:t>Employer Owned Life Insurance</a:t>
            </a:r>
            <a:br>
              <a:rPr dirty="0"/>
            </a:br>
            <a:r>
              <a:rPr dirty="0"/>
              <a:t>Consent For An Employee</a:t>
            </a:r>
          </a:p>
        </p:txBody>
      </p:sp>
      <p:sp>
        <p:nvSpPr>
          <p:cNvPr id="3" name="Content Placeholder 2"/>
          <p:cNvSpPr>
            <a:spLocks noGrp="1"/>
          </p:cNvSpPr>
          <p:nvPr>
            <p:ph idx="1"/>
          </p:nvPr>
        </p:nvSpPr>
        <p:spPr>
          <a:xfrm>
            <a:off x="400050" y="1295400"/>
            <a:ext cx="8721725" cy="4876800"/>
          </a:xfrm>
        </p:spPr>
        <p:txBody>
          <a:bodyPr rtlCol="0">
            <a:normAutofit fontScale="62500" lnSpcReduction="20000"/>
          </a:bodyPr>
          <a:lstStyle/>
          <a:p>
            <a:pPr marL="137160" indent="0" eaLnBrk="1" fontAlgn="auto" hangingPunct="1">
              <a:spcAft>
                <a:spcPts val="0"/>
              </a:spcAft>
              <a:buFont typeface="Book Antiqua" panose="02040602050305030304" pitchFamily="18" charset="0"/>
              <a:buNone/>
              <a:defRPr/>
            </a:pPr>
            <a:endParaRPr lang="en-US" dirty="0"/>
          </a:p>
          <a:p>
            <a:pPr marL="137160" indent="0" algn="ctr" eaLnBrk="1" fontAlgn="auto" hangingPunct="1">
              <a:spcBef>
                <a:spcPts val="0"/>
              </a:spcBef>
              <a:spcAft>
                <a:spcPts val="0"/>
              </a:spcAft>
              <a:buFont typeface="Book Antiqua" panose="02040602050305030304" pitchFamily="18" charset="0"/>
              <a:buNone/>
              <a:defRPr/>
            </a:pPr>
            <a:r>
              <a:rPr lang="en-US" dirty="0"/>
              <a:t>Notice and Consent</a:t>
            </a:r>
          </a:p>
          <a:p>
            <a:pPr marL="137160" indent="0" algn="ctr" eaLnBrk="1" fontAlgn="auto" hangingPunct="1">
              <a:spcBef>
                <a:spcPts val="0"/>
              </a:spcBef>
              <a:spcAft>
                <a:spcPts val="0"/>
              </a:spcAft>
              <a:buFont typeface="Book Antiqua" panose="02040602050305030304" pitchFamily="18" charset="0"/>
              <a:buNone/>
              <a:defRPr/>
            </a:pPr>
            <a:endParaRPr lang="en-US" dirty="0"/>
          </a:p>
          <a:p>
            <a:pPr marL="137160" indent="0" algn="ctr" eaLnBrk="1" fontAlgn="auto" hangingPunct="1">
              <a:spcBef>
                <a:spcPts val="0"/>
              </a:spcBef>
              <a:spcAft>
                <a:spcPts val="0"/>
              </a:spcAft>
              <a:buFont typeface="Book Antiqua" panose="02040602050305030304" pitchFamily="18" charset="0"/>
              <a:buNone/>
              <a:defRPr/>
            </a:pPr>
            <a:r>
              <a:rPr lang="en-US" dirty="0"/>
              <a:t>For ___________</a:t>
            </a:r>
          </a:p>
          <a:p>
            <a:pPr marL="137160" indent="0" algn="ctr" eaLnBrk="1" fontAlgn="auto" hangingPunct="1">
              <a:spcBef>
                <a:spcPts val="0"/>
              </a:spcBef>
              <a:spcAft>
                <a:spcPts val="0"/>
              </a:spcAft>
              <a:buFont typeface="Book Antiqua" panose="02040602050305030304" pitchFamily="18" charset="0"/>
              <a:buNone/>
              <a:defRPr/>
            </a:pPr>
            <a:endParaRPr lang="en-US" dirty="0"/>
          </a:p>
          <a:p>
            <a:pPr marL="137160" indent="0" algn="ctr" eaLnBrk="1" fontAlgn="auto" hangingPunct="1">
              <a:spcBef>
                <a:spcPts val="0"/>
              </a:spcBef>
              <a:spcAft>
                <a:spcPts val="0"/>
              </a:spcAft>
              <a:buFont typeface="Book Antiqua" panose="02040602050305030304" pitchFamily="18" charset="0"/>
              <a:buNone/>
              <a:defRPr/>
            </a:pPr>
            <a:r>
              <a:rPr lang="en-US" dirty="0"/>
              <a:t>Under I.R.C. Section 101(j)(4)</a:t>
            </a:r>
          </a:p>
          <a:p>
            <a:pPr marL="137160" indent="0" algn="ctr" eaLnBrk="1" fontAlgn="auto" hangingPunct="1">
              <a:spcAft>
                <a:spcPts val="0"/>
              </a:spcAft>
              <a:buFont typeface="Book Antiqua" panose="02040602050305030304" pitchFamily="18" charset="0"/>
              <a:buNone/>
              <a:defRPr/>
            </a:pPr>
            <a:endParaRPr lang="en-US" dirty="0"/>
          </a:p>
          <a:p>
            <a:pPr marL="137160" indent="0" eaLnBrk="1" fontAlgn="auto" hangingPunct="1">
              <a:spcAft>
                <a:spcPts val="0"/>
              </a:spcAft>
              <a:buFont typeface="Book Antiqua" panose="02040602050305030304" pitchFamily="18" charset="0"/>
              <a:buNone/>
              <a:defRPr/>
            </a:pPr>
            <a:r>
              <a:rPr lang="en-US" dirty="0"/>
              <a:t>I acknowledge notification that ____________ (the “Employer”) intends to obtain a policy insuring my life with a maximum face amount of $________, and:</a:t>
            </a:r>
          </a:p>
          <a:p>
            <a:pPr marL="137160" indent="0" eaLnBrk="1" fontAlgn="auto" hangingPunct="1">
              <a:spcAft>
                <a:spcPts val="0"/>
              </a:spcAft>
              <a:buFont typeface="Book Antiqua" panose="02040602050305030304" pitchFamily="18" charset="0"/>
              <a:buNone/>
              <a:defRPr/>
            </a:pPr>
            <a:endParaRPr lang="en-US" dirty="0"/>
          </a:p>
          <a:p>
            <a:pPr marL="568325" indent="-431800" eaLnBrk="1" fontAlgn="auto" hangingPunct="1">
              <a:spcBef>
                <a:spcPts val="0"/>
              </a:spcBef>
              <a:spcAft>
                <a:spcPts val="600"/>
              </a:spcAft>
              <a:buFont typeface="Book Antiqua" panose="02040602050305030304" pitchFamily="18" charset="0"/>
              <a:buNone/>
              <a:defRPr/>
            </a:pPr>
            <a:r>
              <a:rPr lang="en-US" dirty="0"/>
              <a:t>(A)	I acknowledge that the Employer intends to insure my life regarding the death benefits listed in the attached schedule.</a:t>
            </a:r>
          </a:p>
          <a:p>
            <a:pPr marL="568325" indent="-431800" eaLnBrk="1" fontAlgn="auto" hangingPunct="1">
              <a:spcBef>
                <a:spcPts val="0"/>
              </a:spcBef>
              <a:spcAft>
                <a:spcPts val="600"/>
              </a:spcAft>
              <a:buFont typeface="Book Antiqua" panose="02040602050305030304" pitchFamily="18" charset="0"/>
              <a:buNone/>
              <a:defRPr/>
            </a:pPr>
            <a:r>
              <a:rPr lang="en-US" dirty="0"/>
              <a:t>(B)	I consent to being insured under these contracts and that such coverage may continue after I terminate employment.</a:t>
            </a:r>
          </a:p>
          <a:p>
            <a:pPr marL="568325" indent="-431800" eaLnBrk="1" fontAlgn="auto" hangingPunct="1">
              <a:spcBef>
                <a:spcPts val="0"/>
              </a:spcBef>
              <a:spcAft>
                <a:spcPts val="600"/>
              </a:spcAft>
              <a:buFont typeface="Book Antiqua" panose="02040602050305030304" pitchFamily="18" charset="0"/>
              <a:buNone/>
              <a:defRPr/>
            </a:pPr>
            <a:r>
              <a:rPr lang="en-US" dirty="0"/>
              <a:t>(C)	I understand that the Employer will be a beneficiary of any proceeds payable upon my death.</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04800"/>
            <a:ext cx="8480425" cy="1130300"/>
          </a:xfrm>
        </p:spPr>
        <p:txBody>
          <a:bodyPr rtlCol="0">
            <a:normAutofit fontScale="90000"/>
          </a:bodyPr>
          <a:lstStyle/>
          <a:p>
            <a:pPr eaLnBrk="1" fontAlgn="auto" hangingPunct="1">
              <a:spcAft>
                <a:spcPts val="0"/>
              </a:spcAft>
              <a:defRPr/>
            </a:pPr>
            <a:r>
              <a:rPr dirty="0"/>
              <a:t>Employer Owned Life Insurance</a:t>
            </a:r>
            <a:br>
              <a:rPr dirty="0"/>
            </a:br>
            <a:r>
              <a:rPr dirty="0"/>
              <a:t>What To Do If You Don’t Have Notice</a:t>
            </a:r>
          </a:p>
        </p:txBody>
      </p:sp>
      <p:sp>
        <p:nvSpPr>
          <p:cNvPr id="54275" name="Content Placeholder 2"/>
          <p:cNvSpPr>
            <a:spLocks noGrp="1"/>
          </p:cNvSpPr>
          <p:nvPr>
            <p:ph idx="1"/>
          </p:nvPr>
        </p:nvSpPr>
        <p:spPr>
          <a:xfrm>
            <a:off x="400050" y="1676400"/>
            <a:ext cx="8456613" cy="4038600"/>
          </a:xfrm>
        </p:spPr>
        <p:txBody>
          <a:bodyPr/>
          <a:lstStyle/>
          <a:p>
            <a:pPr marL="233363" indent="-233363" eaLnBrk="1" hangingPunct="1">
              <a:defRPr/>
            </a:pPr>
            <a:r>
              <a:rPr lang="en-US" altLang="en-US" dirty="0"/>
              <a:t>Best option – get new policies, but this does not always work</a:t>
            </a:r>
          </a:p>
          <a:p>
            <a:pPr marL="233363" indent="-233363" eaLnBrk="1" hangingPunct="1">
              <a:defRPr/>
            </a:pPr>
            <a:r>
              <a:rPr lang="en-US" altLang="en-US" dirty="0"/>
              <a:t>See if relief is available – do you have procedure in place and accidentally made a mistake, then you fix it in a short time?</a:t>
            </a:r>
          </a:p>
          <a:p>
            <a:pPr marL="233363" indent="-233363" eaLnBrk="1" hangingPunct="1">
              <a:defRPr/>
            </a:pPr>
            <a:r>
              <a:rPr lang="en-US" altLang="en-US" dirty="0"/>
              <a:t>Buy-sell agreement can protect if the agreement includes notice and consent</a:t>
            </a:r>
          </a:p>
          <a:p>
            <a:pPr marL="593725" eaLnBrk="1" hangingPunct="1">
              <a:defRPr/>
            </a:pPr>
            <a:endParaRPr lang="en-US"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Concerns From Transferring A Policy Or Receiving Death Benefits </a:t>
            </a:r>
          </a:p>
        </p:txBody>
      </p:sp>
      <p:sp>
        <p:nvSpPr>
          <p:cNvPr id="3" name="Content Placeholder 2"/>
          <p:cNvSpPr>
            <a:spLocks noGrp="1"/>
          </p:cNvSpPr>
          <p:nvPr>
            <p:ph idx="1"/>
          </p:nvPr>
        </p:nvSpPr>
        <p:spPr/>
        <p:txBody>
          <a:bodyPr/>
          <a:lstStyle/>
          <a:p>
            <a:r>
              <a:rPr lang="en-US" sz="3600" dirty="0"/>
              <a:t>Income tax issues in transferring life insurance used in cross-purchase agreements </a:t>
            </a:r>
            <a:r>
              <a:rPr lang="en-US" sz="1800" dirty="0"/>
              <a:t>(II.Q.4.c.)</a:t>
            </a:r>
          </a:p>
          <a:p>
            <a:r>
              <a:rPr lang="en-US" sz="3600" dirty="0"/>
              <a:t>S corporation distributions of, or redemptions using, life insurance proceeds </a:t>
            </a:r>
            <a:r>
              <a:rPr lang="en-US" sz="1800" dirty="0"/>
              <a:t>(II.Q.7.b.iv. )</a:t>
            </a:r>
          </a:p>
          <a:p>
            <a:r>
              <a:rPr lang="en-US" sz="3600" dirty="0"/>
              <a:t>Tax Allocations upon Change of Interest in a Business </a:t>
            </a:r>
            <a:r>
              <a:rPr lang="en-US" sz="1800" dirty="0"/>
              <a:t>(III.B.2.j.)</a:t>
            </a:r>
          </a:p>
        </p:txBody>
      </p:sp>
    </p:spTree>
    <p:extLst>
      <p:ext uri="{BB962C8B-B14F-4D97-AF65-F5344CB8AC3E}">
        <p14:creationId xmlns:p14="http://schemas.microsoft.com/office/powerpoint/2010/main" val="20033004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00050" y="304800"/>
            <a:ext cx="7280275" cy="1130300"/>
          </a:xfrm>
        </p:spPr>
        <p:txBody>
          <a:bodyPr/>
          <a:lstStyle/>
          <a:p>
            <a:pPr eaLnBrk="1" hangingPunct="1"/>
            <a:r>
              <a:rPr lang="en-US" altLang="en-US"/>
              <a:t>Life Insurance LLC  </a:t>
            </a:r>
            <a:r>
              <a:rPr lang="en-US" altLang="en-US" sz="1800"/>
              <a:t>(II.Q.4.i.)</a:t>
            </a:r>
          </a:p>
        </p:txBody>
      </p:sp>
      <p:sp>
        <p:nvSpPr>
          <p:cNvPr id="31747" name="Content Placeholder 2"/>
          <p:cNvSpPr>
            <a:spLocks noGrp="1"/>
          </p:cNvSpPr>
          <p:nvPr>
            <p:ph idx="1"/>
          </p:nvPr>
        </p:nvSpPr>
        <p:spPr>
          <a:xfrm>
            <a:off x="400050" y="1676400"/>
            <a:ext cx="8456613" cy="3962400"/>
          </a:xfrm>
        </p:spPr>
        <p:txBody>
          <a:bodyPr/>
          <a:lstStyle/>
          <a:p>
            <a:pPr marL="593725" eaLnBrk="1" hangingPunct="1"/>
            <a:r>
              <a:rPr lang="en-US" altLang="en-US"/>
              <a:t>Provides benefits of cross-purchase without most of the drawbacks</a:t>
            </a:r>
          </a:p>
          <a:p>
            <a:pPr marL="593725" eaLnBrk="1" hangingPunct="1"/>
            <a:r>
              <a:rPr lang="en-US" altLang="en-US"/>
              <a:t>More complicated than redemption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z="3200"/>
              <a:t>Succession Planning Using Redemptions When Parent is Living </a:t>
            </a:r>
            <a:r>
              <a:rPr lang="en-US" altLang="en-US" sz="2400"/>
              <a:t>(II.M.4.e.ii.)</a:t>
            </a:r>
          </a:p>
        </p:txBody>
      </p:sp>
      <p:sp>
        <p:nvSpPr>
          <p:cNvPr id="4" name="Rounded Rectangle 3">
            <a:extLst>
              <a:ext uri="{FF2B5EF4-FFF2-40B4-BE49-F238E27FC236}">
                <a16:creationId xmlns:a16="http://schemas.microsoft.com/office/drawing/2014/main" id="{0C894824-962A-436A-900B-44D62778254C}"/>
              </a:ext>
            </a:extLst>
          </p:cNvPr>
          <p:cNvSpPr/>
          <p:nvPr/>
        </p:nvSpPr>
        <p:spPr>
          <a:xfrm>
            <a:off x="546100" y="1885950"/>
            <a:ext cx="2481263" cy="129540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120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Parents</a:t>
            </a:r>
          </a:p>
        </p:txBody>
      </p:sp>
      <p:sp>
        <p:nvSpPr>
          <p:cNvPr id="5" name="Rounded Rectangle 4">
            <a:extLst>
              <a:ext uri="{FF2B5EF4-FFF2-40B4-BE49-F238E27FC236}">
                <a16:creationId xmlns:a16="http://schemas.microsoft.com/office/drawing/2014/main" id="{24A703AF-E7B6-4114-A8E2-A9B4A62B40C6}"/>
              </a:ext>
            </a:extLst>
          </p:cNvPr>
          <p:cNvSpPr/>
          <p:nvPr/>
        </p:nvSpPr>
        <p:spPr>
          <a:xfrm>
            <a:off x="6561138" y="1885950"/>
            <a:ext cx="2479675" cy="129540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Separate Trust</a:t>
            </a: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For Each Child</a:t>
            </a:r>
          </a:p>
        </p:txBody>
      </p:sp>
      <p:sp>
        <p:nvSpPr>
          <p:cNvPr id="6" name="Rounded Rectangle 5">
            <a:extLst>
              <a:ext uri="{FF2B5EF4-FFF2-40B4-BE49-F238E27FC236}">
                <a16:creationId xmlns:a16="http://schemas.microsoft.com/office/drawing/2014/main" id="{13D5B1A9-78E8-4947-9BD1-AF724D2BEE86}"/>
              </a:ext>
            </a:extLst>
          </p:cNvPr>
          <p:cNvSpPr/>
          <p:nvPr/>
        </p:nvSpPr>
        <p:spPr>
          <a:xfrm>
            <a:off x="571500" y="3810000"/>
            <a:ext cx="2481263" cy="129540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Business</a:t>
            </a: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(parents take reduced compensation)</a:t>
            </a:r>
          </a:p>
        </p:txBody>
      </p:sp>
      <p:sp>
        <p:nvSpPr>
          <p:cNvPr id="7" name="Rounded Rectangle 6">
            <a:extLst>
              <a:ext uri="{FF2B5EF4-FFF2-40B4-BE49-F238E27FC236}">
                <a16:creationId xmlns:a16="http://schemas.microsoft.com/office/drawing/2014/main" id="{9E5CF791-1D61-4798-8F83-301556BBFD63}"/>
              </a:ext>
            </a:extLst>
          </p:cNvPr>
          <p:cNvSpPr/>
          <p:nvPr/>
        </p:nvSpPr>
        <p:spPr>
          <a:xfrm>
            <a:off x="6588125" y="3810000"/>
            <a:ext cx="2479675" cy="129540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Parents or</a:t>
            </a: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Inactive Children</a:t>
            </a:r>
          </a:p>
        </p:txBody>
      </p:sp>
      <p:cxnSp>
        <p:nvCxnSpPr>
          <p:cNvPr id="8" name="Straight Arrow Connector 7">
            <a:extLst>
              <a:ext uri="{FF2B5EF4-FFF2-40B4-BE49-F238E27FC236}">
                <a16:creationId xmlns:a16="http://schemas.microsoft.com/office/drawing/2014/main" id="{12BD7A68-852F-4FA2-A013-606DD30CDA70}"/>
              </a:ext>
            </a:extLst>
          </p:cNvPr>
          <p:cNvCxnSpPr>
            <a:stCxn id="4" idx="3"/>
            <a:endCxn id="5" idx="1"/>
          </p:cNvCxnSpPr>
          <p:nvPr/>
        </p:nvCxnSpPr>
        <p:spPr>
          <a:xfrm>
            <a:off x="3027363" y="2533650"/>
            <a:ext cx="353377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18384F43-5213-491C-9BC5-C5287AD819E5}"/>
              </a:ext>
            </a:extLst>
          </p:cNvPr>
          <p:cNvSpPr/>
          <p:nvPr/>
        </p:nvSpPr>
        <p:spPr>
          <a:xfrm>
            <a:off x="3333750" y="2182813"/>
            <a:ext cx="2720975" cy="381000"/>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ct val="35000"/>
              </a:spcAft>
              <a:defRPr/>
            </a:pPr>
            <a:r>
              <a:rPr lang="en-US" sz="1600" dirty="0">
                <a:solidFill>
                  <a:schemeClr val="tx1"/>
                </a:solidFill>
                <a:latin typeface="Arial" panose="020B0604020202020204" pitchFamily="34" charset="0"/>
                <a:cs typeface="Arial" panose="020B0604020202020204" pitchFamily="34" charset="0"/>
              </a:rPr>
              <a:t>leveraged techniques</a:t>
            </a:r>
          </a:p>
        </p:txBody>
      </p:sp>
      <p:sp>
        <p:nvSpPr>
          <p:cNvPr id="10" name="Rounded Rectangle 9">
            <a:extLst>
              <a:ext uri="{FF2B5EF4-FFF2-40B4-BE49-F238E27FC236}">
                <a16:creationId xmlns:a16="http://schemas.microsoft.com/office/drawing/2014/main" id="{9C9497EF-68D6-44FC-97D7-9C34346C4386}"/>
              </a:ext>
            </a:extLst>
          </p:cNvPr>
          <p:cNvSpPr/>
          <p:nvPr/>
        </p:nvSpPr>
        <p:spPr>
          <a:xfrm>
            <a:off x="3333750" y="2514600"/>
            <a:ext cx="2720975" cy="381000"/>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ct val="35000"/>
              </a:spcAft>
              <a:defRPr/>
            </a:pPr>
            <a:r>
              <a:rPr lang="en-US" sz="1600" dirty="0">
                <a:solidFill>
                  <a:schemeClr val="tx1"/>
                </a:solidFill>
                <a:latin typeface="Arial" panose="020B0604020202020204" pitchFamily="34" charset="0"/>
                <a:cs typeface="Arial" panose="020B0604020202020204" pitchFamily="34" charset="0"/>
              </a:rPr>
              <a:t>or gifting</a:t>
            </a:r>
          </a:p>
        </p:txBody>
      </p:sp>
      <p:cxnSp>
        <p:nvCxnSpPr>
          <p:cNvPr id="11" name="Straight Arrow Connector 10">
            <a:extLst>
              <a:ext uri="{FF2B5EF4-FFF2-40B4-BE49-F238E27FC236}">
                <a16:creationId xmlns:a16="http://schemas.microsoft.com/office/drawing/2014/main" id="{C13C576C-4147-4F25-AB62-671EBF752845}"/>
              </a:ext>
            </a:extLst>
          </p:cNvPr>
          <p:cNvCxnSpPr/>
          <p:nvPr/>
        </p:nvCxnSpPr>
        <p:spPr>
          <a:xfrm>
            <a:off x="3060700" y="4522788"/>
            <a:ext cx="35274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C39144D8-3704-47F7-8046-B8CF8E9D59D2}"/>
              </a:ext>
            </a:extLst>
          </p:cNvPr>
          <p:cNvSpPr/>
          <p:nvPr/>
        </p:nvSpPr>
        <p:spPr>
          <a:xfrm>
            <a:off x="3360738" y="4114800"/>
            <a:ext cx="2719387" cy="381000"/>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ct val="35000"/>
              </a:spcAft>
              <a:defRPr/>
            </a:pPr>
            <a:r>
              <a:rPr lang="en-US" sz="1600" dirty="0">
                <a:solidFill>
                  <a:schemeClr val="tx1"/>
                </a:solidFill>
                <a:latin typeface="Arial" panose="020B0604020202020204" pitchFamily="34" charset="0"/>
                <a:cs typeface="Arial" panose="020B0604020202020204" pitchFamily="34" charset="0"/>
              </a:rPr>
              <a:t>redemption</a:t>
            </a:r>
          </a:p>
        </p:txBody>
      </p:sp>
      <p:cxnSp>
        <p:nvCxnSpPr>
          <p:cNvPr id="13" name="Straight Arrow Connector 12">
            <a:extLst>
              <a:ext uri="{FF2B5EF4-FFF2-40B4-BE49-F238E27FC236}">
                <a16:creationId xmlns:a16="http://schemas.microsoft.com/office/drawing/2014/main" id="{40162A3F-BA70-4759-A926-2F0AFB403AC1}"/>
              </a:ext>
            </a:extLst>
          </p:cNvPr>
          <p:cNvCxnSpPr/>
          <p:nvPr/>
        </p:nvCxnSpPr>
        <p:spPr>
          <a:xfrm>
            <a:off x="3060700" y="4038600"/>
            <a:ext cx="3527425"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z="3200"/>
              <a:t>Succession Planning Using Redemptions Funded by Life Insurance </a:t>
            </a:r>
            <a:r>
              <a:rPr lang="en-US" altLang="en-US" sz="2400"/>
              <a:t>(II.M.4.e.iii.)</a:t>
            </a:r>
          </a:p>
        </p:txBody>
      </p:sp>
      <p:sp>
        <p:nvSpPr>
          <p:cNvPr id="4" name="Rounded Rectangle 3">
            <a:extLst>
              <a:ext uri="{FF2B5EF4-FFF2-40B4-BE49-F238E27FC236}">
                <a16:creationId xmlns:a16="http://schemas.microsoft.com/office/drawing/2014/main" id="{BCEC6B8F-1CCE-47A6-A7D5-E98092A6224B}"/>
              </a:ext>
            </a:extLst>
          </p:cNvPr>
          <p:cNvSpPr/>
          <p:nvPr/>
        </p:nvSpPr>
        <p:spPr>
          <a:xfrm>
            <a:off x="2960688" y="1536700"/>
            <a:ext cx="3360737" cy="931863"/>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Company</a:t>
            </a:r>
          </a:p>
        </p:txBody>
      </p:sp>
      <p:sp>
        <p:nvSpPr>
          <p:cNvPr id="5" name="Rounded Rectangle 4">
            <a:extLst>
              <a:ext uri="{FF2B5EF4-FFF2-40B4-BE49-F238E27FC236}">
                <a16:creationId xmlns:a16="http://schemas.microsoft.com/office/drawing/2014/main" id="{CB3FA8D6-C648-4555-A9A7-CB31F058A881}"/>
              </a:ext>
            </a:extLst>
          </p:cNvPr>
          <p:cNvSpPr/>
          <p:nvPr/>
        </p:nvSpPr>
        <p:spPr>
          <a:xfrm>
            <a:off x="5121275" y="3063875"/>
            <a:ext cx="1758950" cy="1508125"/>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Minority voting</a:t>
            </a:r>
          </a:p>
          <a:p>
            <a:pPr algn="ct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(small number of shares)</a:t>
            </a:r>
          </a:p>
        </p:txBody>
      </p:sp>
      <p:sp>
        <p:nvSpPr>
          <p:cNvPr id="6" name="Rounded Rectangle 5">
            <a:extLst>
              <a:ext uri="{FF2B5EF4-FFF2-40B4-BE49-F238E27FC236}">
                <a16:creationId xmlns:a16="http://schemas.microsoft.com/office/drawing/2014/main" id="{F7C088A8-0145-43FD-B810-3EA8CC763D42}"/>
              </a:ext>
            </a:extLst>
          </p:cNvPr>
          <p:cNvSpPr/>
          <p:nvPr/>
        </p:nvSpPr>
        <p:spPr>
          <a:xfrm>
            <a:off x="2865438" y="3303588"/>
            <a:ext cx="1360487" cy="381000"/>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ct val="35000"/>
              </a:spcAft>
              <a:defRPr/>
            </a:pPr>
            <a:r>
              <a:rPr lang="en-US" sz="1600" dirty="0">
                <a:solidFill>
                  <a:schemeClr val="tx1"/>
                </a:solidFill>
                <a:latin typeface="Arial" panose="020B0604020202020204" pitchFamily="34" charset="0"/>
                <a:cs typeface="Arial" panose="020B0604020202020204" pitchFamily="34" charset="0"/>
              </a:rPr>
              <a:t>Services</a:t>
            </a:r>
          </a:p>
        </p:txBody>
      </p:sp>
      <p:cxnSp>
        <p:nvCxnSpPr>
          <p:cNvPr id="7" name="Straight Arrow Connector 6">
            <a:extLst>
              <a:ext uri="{FF2B5EF4-FFF2-40B4-BE49-F238E27FC236}">
                <a16:creationId xmlns:a16="http://schemas.microsoft.com/office/drawing/2014/main" id="{1ADBC528-0026-47B8-9D10-540CF9F28BDA}"/>
              </a:ext>
            </a:extLst>
          </p:cNvPr>
          <p:cNvCxnSpPr/>
          <p:nvPr/>
        </p:nvCxnSpPr>
        <p:spPr>
          <a:xfrm>
            <a:off x="5186363" y="2468563"/>
            <a:ext cx="0" cy="24653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E7DC253-9DB2-4BD3-90B8-5982C883E968}"/>
              </a:ext>
            </a:extLst>
          </p:cNvPr>
          <p:cNvCxnSpPr/>
          <p:nvPr/>
        </p:nvCxnSpPr>
        <p:spPr>
          <a:xfrm>
            <a:off x="4144963" y="2468563"/>
            <a:ext cx="0" cy="2465387"/>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C037603D-AE11-4DAF-AF8E-72252BBAFE71}"/>
              </a:ext>
            </a:extLst>
          </p:cNvPr>
          <p:cNvSpPr/>
          <p:nvPr/>
        </p:nvSpPr>
        <p:spPr>
          <a:xfrm>
            <a:off x="2960688" y="4933950"/>
            <a:ext cx="3360737" cy="93345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Active Family Members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z="3200"/>
              <a:t>Succession Planning Using Redemptions Funded by Life Insurance </a:t>
            </a:r>
            <a:r>
              <a:rPr lang="en-US" altLang="en-US" sz="2400"/>
              <a:t>(II.M.4.e.iii.)</a:t>
            </a:r>
          </a:p>
        </p:txBody>
      </p:sp>
      <p:sp>
        <p:nvSpPr>
          <p:cNvPr id="4" name="Rounded Rectangle 3">
            <a:extLst>
              <a:ext uri="{FF2B5EF4-FFF2-40B4-BE49-F238E27FC236}">
                <a16:creationId xmlns:a16="http://schemas.microsoft.com/office/drawing/2014/main" id="{73820C74-046D-4AEC-B4CA-8404A18E14AA}"/>
              </a:ext>
            </a:extLst>
          </p:cNvPr>
          <p:cNvSpPr/>
          <p:nvPr/>
        </p:nvSpPr>
        <p:spPr>
          <a:xfrm>
            <a:off x="1120775" y="1536700"/>
            <a:ext cx="7440613" cy="931863"/>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Company</a:t>
            </a:r>
          </a:p>
        </p:txBody>
      </p:sp>
      <p:sp>
        <p:nvSpPr>
          <p:cNvPr id="5" name="Rounded Rectangle 4">
            <a:extLst>
              <a:ext uri="{FF2B5EF4-FFF2-40B4-BE49-F238E27FC236}">
                <a16:creationId xmlns:a16="http://schemas.microsoft.com/office/drawing/2014/main" id="{2F2941CC-66D4-4904-BC46-99279D48FE91}"/>
              </a:ext>
            </a:extLst>
          </p:cNvPr>
          <p:cNvSpPr/>
          <p:nvPr/>
        </p:nvSpPr>
        <p:spPr>
          <a:xfrm>
            <a:off x="617538" y="2989263"/>
            <a:ext cx="1943100" cy="869950"/>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life insurance</a:t>
            </a:r>
          </a:p>
          <a:p>
            <a:pPr algn="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proceeds</a:t>
            </a:r>
          </a:p>
        </p:txBody>
      </p:sp>
      <p:cxnSp>
        <p:nvCxnSpPr>
          <p:cNvPr id="6" name="Straight Arrow Connector 5">
            <a:extLst>
              <a:ext uri="{FF2B5EF4-FFF2-40B4-BE49-F238E27FC236}">
                <a16:creationId xmlns:a16="http://schemas.microsoft.com/office/drawing/2014/main" id="{6C675DD7-1C8D-433B-9A00-6BEF521FC5E3}"/>
              </a:ext>
            </a:extLst>
          </p:cNvPr>
          <p:cNvCxnSpPr/>
          <p:nvPr/>
        </p:nvCxnSpPr>
        <p:spPr>
          <a:xfrm>
            <a:off x="3121025" y="2468563"/>
            <a:ext cx="0" cy="2465387"/>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7" name="Rounded Rectangle 6">
            <a:extLst>
              <a:ext uri="{FF2B5EF4-FFF2-40B4-BE49-F238E27FC236}">
                <a16:creationId xmlns:a16="http://schemas.microsoft.com/office/drawing/2014/main" id="{4B8EEACE-BDA2-4A5E-A9AB-4279ABCA52E3}"/>
              </a:ext>
            </a:extLst>
          </p:cNvPr>
          <p:cNvSpPr/>
          <p:nvPr/>
        </p:nvSpPr>
        <p:spPr>
          <a:xfrm>
            <a:off x="1120775" y="4933950"/>
            <a:ext cx="3359150" cy="93345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Inactive Family Members</a:t>
            </a:r>
          </a:p>
        </p:txBody>
      </p:sp>
      <p:cxnSp>
        <p:nvCxnSpPr>
          <p:cNvPr id="8" name="Straight Arrow Connector 7">
            <a:extLst>
              <a:ext uri="{FF2B5EF4-FFF2-40B4-BE49-F238E27FC236}">
                <a16:creationId xmlns:a16="http://schemas.microsoft.com/office/drawing/2014/main" id="{94C23ECD-1E9A-48FB-8422-45C63EAF79C3}"/>
              </a:ext>
            </a:extLst>
          </p:cNvPr>
          <p:cNvCxnSpPr/>
          <p:nvPr/>
        </p:nvCxnSpPr>
        <p:spPr>
          <a:xfrm>
            <a:off x="2560638" y="2468563"/>
            <a:ext cx="0" cy="24653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4ADA1D54-FC71-45F9-8E0B-190A4153D2C2}"/>
              </a:ext>
            </a:extLst>
          </p:cNvPr>
          <p:cNvSpPr/>
          <p:nvPr/>
        </p:nvSpPr>
        <p:spPr>
          <a:xfrm>
            <a:off x="3121025" y="2960688"/>
            <a:ext cx="2079625" cy="1535112"/>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complete redemption – death or </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other event</a:t>
            </a:r>
          </a:p>
        </p:txBody>
      </p:sp>
      <p:cxnSp>
        <p:nvCxnSpPr>
          <p:cNvPr id="10" name="Straight Arrow Connector 9">
            <a:extLst>
              <a:ext uri="{FF2B5EF4-FFF2-40B4-BE49-F238E27FC236}">
                <a16:creationId xmlns:a16="http://schemas.microsoft.com/office/drawing/2014/main" id="{D4FCDBF3-F765-4057-9B91-328FBC1E9DD5}"/>
              </a:ext>
            </a:extLst>
          </p:cNvPr>
          <p:cNvCxnSpPr/>
          <p:nvPr/>
        </p:nvCxnSpPr>
        <p:spPr>
          <a:xfrm>
            <a:off x="6880225" y="2468563"/>
            <a:ext cx="0" cy="2465387"/>
          </a:xfrm>
          <a:prstGeom prst="straightConnector1">
            <a:avLst/>
          </a:prstGeom>
          <a:ln w="22225">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11" name="Rounded Rectangle 10">
            <a:extLst>
              <a:ext uri="{FF2B5EF4-FFF2-40B4-BE49-F238E27FC236}">
                <a16:creationId xmlns:a16="http://schemas.microsoft.com/office/drawing/2014/main" id="{D6D13B8B-96A7-48EA-A9AF-909BF61E8B37}"/>
              </a:ext>
            </a:extLst>
          </p:cNvPr>
          <p:cNvSpPr/>
          <p:nvPr/>
        </p:nvSpPr>
        <p:spPr>
          <a:xfrm>
            <a:off x="5229225" y="4933950"/>
            <a:ext cx="3316288" cy="933450"/>
          </a:xfrm>
          <a:prstGeom prst="roundRect">
            <a:avLst>
              <a:gd name="adj" fmla="val 10000"/>
            </a:avLst>
          </a:prstGeom>
          <a:solidFill>
            <a:schemeClr val="bg1"/>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defTabSz="1733550" eaLnBrk="1" fontAlgn="auto" hangingPunct="1">
              <a:lnSpc>
                <a:spcPct val="90000"/>
              </a:lnSpc>
              <a:spcAft>
                <a:spcPts val="0"/>
              </a:spcAft>
              <a:defRPr/>
            </a:pPr>
            <a:endParaRPr lang="en-US" b="1" dirty="0">
              <a:solidFill>
                <a:schemeClr val="tx1"/>
              </a:solidFill>
              <a:latin typeface="Arial" panose="020B0604020202020204" pitchFamily="34" charset="0"/>
              <a:cs typeface="Arial" panose="020B0604020202020204" pitchFamily="34" charset="0"/>
            </a:endParaRPr>
          </a:p>
          <a:p>
            <a:pPr algn="ctr" defTabSz="1733550" eaLnBrk="1" fontAlgn="auto" hangingPunct="1">
              <a:lnSpc>
                <a:spcPct val="90000"/>
              </a:lnSpc>
              <a:spcAft>
                <a:spcPts val="0"/>
              </a:spcAft>
              <a:defRPr/>
            </a:pPr>
            <a:r>
              <a:rPr lang="en-US" b="1" dirty="0">
                <a:solidFill>
                  <a:schemeClr val="tx1"/>
                </a:solidFill>
                <a:latin typeface="Arial" panose="020B0604020202020204" pitchFamily="34" charset="0"/>
                <a:cs typeface="Arial" panose="020B0604020202020204" pitchFamily="34" charset="0"/>
              </a:rPr>
              <a:t>Active Family Members</a:t>
            </a:r>
          </a:p>
        </p:txBody>
      </p:sp>
      <p:sp>
        <p:nvSpPr>
          <p:cNvPr id="12" name="Rounded Rectangle 11">
            <a:extLst>
              <a:ext uri="{FF2B5EF4-FFF2-40B4-BE49-F238E27FC236}">
                <a16:creationId xmlns:a16="http://schemas.microsoft.com/office/drawing/2014/main" id="{2D15468E-5E0C-40FD-89A6-1F08B7D8D0DA}"/>
              </a:ext>
            </a:extLst>
          </p:cNvPr>
          <p:cNvSpPr/>
          <p:nvPr/>
        </p:nvSpPr>
        <p:spPr>
          <a:xfrm>
            <a:off x="6880225" y="2960688"/>
            <a:ext cx="2081213" cy="1535112"/>
          </a:xfrm>
          <a:prstGeom prst="roundRect">
            <a:avLst>
              <a:gd name="adj" fmla="val 10000"/>
            </a:avLst>
          </a:prstGeom>
          <a:no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defTabSz="1733550" eaLnBrk="1" fontAlgn="auto" hangingPunct="1">
              <a:lnSpc>
                <a:spcPct val="90000"/>
              </a:lnSpc>
              <a:spcAft>
                <a:spcPts val="0"/>
              </a:spcAft>
              <a:defRPr/>
            </a:pPr>
            <a:r>
              <a:rPr lang="en-US" sz="1600" dirty="0">
                <a:solidFill>
                  <a:schemeClr val="tx1"/>
                </a:solidFill>
                <a:latin typeface="Arial" panose="020B0604020202020204" pitchFamily="34" charset="0"/>
                <a:cs typeface="Arial" panose="020B0604020202020204" pitchFamily="34" charset="0"/>
              </a:rPr>
              <a:t>springing value when all others </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are redeemed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Using Split-Dollar Arrangements to Finance Life Insurance</a:t>
            </a:r>
            <a:r>
              <a:rPr lang="en-US" altLang="en-US" dirty="0"/>
              <a:t> </a:t>
            </a:r>
            <a:r>
              <a:rPr lang="en-US" altLang="en-US" sz="2000" dirty="0"/>
              <a:t>(II.Q.4.f )</a:t>
            </a:r>
            <a:endParaRPr altLang="en-US" sz="2000" dirty="0"/>
          </a:p>
        </p:txBody>
      </p:sp>
      <p:sp>
        <p:nvSpPr>
          <p:cNvPr id="17411" name="Content Placeholder 2"/>
          <p:cNvSpPr>
            <a:spLocks noGrp="1"/>
          </p:cNvSpPr>
          <p:nvPr>
            <p:ph idx="1"/>
          </p:nvPr>
        </p:nvSpPr>
        <p:spPr>
          <a:xfrm>
            <a:off x="239713" y="1524000"/>
            <a:ext cx="8801100" cy="4191000"/>
          </a:xfrm>
        </p:spPr>
        <p:txBody>
          <a:bodyPr/>
          <a:lstStyle/>
          <a:p>
            <a:pPr marL="53975" indent="0" eaLnBrk="1" hangingPunct="1">
              <a:buFont typeface="Arial" charset="0"/>
              <a:buNone/>
              <a:defRPr/>
            </a:pPr>
            <a:r>
              <a:rPr lang="en-US" altLang="en-US" sz="2800" dirty="0">
                <a:latin typeface="Arial" charset="0"/>
                <a:cs typeface="Arial" charset="0"/>
              </a:rPr>
              <a:t>Any arrangement between an owner and a non-owner of a life insurance contract when:</a:t>
            </a:r>
          </a:p>
          <a:p>
            <a:pPr marL="396875" eaLnBrk="1" hangingPunct="1">
              <a:buFont typeface="Arial" charset="0"/>
              <a:buChar char="•"/>
              <a:defRPr/>
            </a:pPr>
            <a:r>
              <a:rPr lang="en-US" altLang="en-US" sz="2800" dirty="0">
                <a:latin typeface="Arial" charset="0"/>
                <a:cs typeface="Arial" charset="0"/>
              </a:rPr>
              <a:t>Either party pays, directly or indirectly, all or any portion of the premiums</a:t>
            </a:r>
          </a:p>
          <a:p>
            <a:pPr marL="396875" eaLnBrk="1" hangingPunct="1">
              <a:buFont typeface="Arial" charset="0"/>
              <a:buChar char="•"/>
              <a:defRPr/>
            </a:pPr>
            <a:r>
              <a:rPr lang="en-US" altLang="en-US" sz="2800" dirty="0">
                <a:latin typeface="Arial" charset="0"/>
                <a:cs typeface="Arial" charset="0"/>
              </a:rPr>
              <a:t>At least one party is entitled to recover all or any portion of those premiums from (or is secured by) the life insurance contract</a:t>
            </a:r>
          </a:p>
          <a:p>
            <a:pPr marL="396875" eaLnBrk="1" hangingPunct="1">
              <a:buFont typeface="Arial" charset="0"/>
              <a:buChar char="•"/>
              <a:defRPr/>
            </a:pPr>
            <a:r>
              <a:rPr lang="en-US" altLang="en-US" sz="2800" dirty="0">
                <a:latin typeface="Arial" charset="0"/>
                <a:cs typeface="Arial" charset="0"/>
              </a:rPr>
              <a:t>The arrangement is not part of a group-term life insurance plan</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Using Split-Dollar Arrangements to Finance Life Insurance</a:t>
            </a:r>
            <a:r>
              <a:rPr lang="en-US" altLang="en-US" dirty="0"/>
              <a:t> </a:t>
            </a:r>
            <a:r>
              <a:rPr lang="en-US" altLang="en-US" sz="2000" dirty="0"/>
              <a:t>(II.Q.4.f )</a:t>
            </a:r>
            <a:endParaRPr altLang="en-US" sz="2000" dirty="0"/>
          </a:p>
        </p:txBody>
      </p:sp>
      <p:sp>
        <p:nvSpPr>
          <p:cNvPr id="26627" name="Content Placeholder 2"/>
          <p:cNvSpPr>
            <a:spLocks noGrp="1"/>
          </p:cNvSpPr>
          <p:nvPr>
            <p:ph idx="1"/>
          </p:nvPr>
        </p:nvSpPr>
        <p:spPr>
          <a:xfrm>
            <a:off x="239712" y="1524000"/>
            <a:ext cx="8980487" cy="4191000"/>
          </a:xfrm>
        </p:spPr>
        <p:txBody>
          <a:bodyPr/>
          <a:lstStyle/>
          <a:p>
            <a:pPr marL="53975" indent="0" eaLnBrk="1" hangingPunct="1">
              <a:buFont typeface="Arial" panose="020B0604020202020204" pitchFamily="34" charset="0"/>
              <a:buNone/>
            </a:pPr>
            <a:r>
              <a:rPr lang="en-US" altLang="en-US" sz="2800" dirty="0"/>
              <a:t>Economic benefit regime (Reg. § 1.61-22 – 9/11/2003):</a:t>
            </a:r>
          </a:p>
          <a:p>
            <a:pPr marL="280988" indent="-227013" eaLnBrk="1" hangingPunct="1"/>
            <a:r>
              <a:rPr lang="en-US" altLang="en-US" sz="2800" dirty="0"/>
              <a:t>Employer or donor pays premiums</a:t>
            </a:r>
          </a:p>
          <a:p>
            <a:pPr marL="280988" indent="-227013" eaLnBrk="1" hangingPunct="1"/>
            <a:r>
              <a:rPr lang="en-US" altLang="en-US" sz="2800" dirty="0"/>
              <a:t>Employer or donor collects greater of premiums paid or cash value when insured dies</a:t>
            </a:r>
          </a:p>
          <a:p>
            <a:pPr marL="280988" indent="-227013" eaLnBrk="1" hangingPunct="1"/>
            <a:r>
              <a:rPr lang="en-US" altLang="en-US" sz="2800" dirty="0"/>
              <a:t>Employer is deemed to pay compensation to employee or donor is deemed to have made gift of one year term insurance on the difference</a:t>
            </a:r>
          </a:p>
          <a:p>
            <a:pPr marL="280988" indent="-227013" eaLnBrk="1" hangingPunct="1"/>
            <a:r>
              <a:rPr lang="en-US" altLang="en-US" sz="2800" dirty="0"/>
              <a:t>Death benefit is income tax free</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Using Split-Dollar Arrangements to Finance Life Insurance</a:t>
            </a:r>
            <a:r>
              <a:rPr lang="en-US" altLang="en-US" dirty="0"/>
              <a:t> </a:t>
            </a:r>
            <a:r>
              <a:rPr lang="en-US" altLang="en-US" sz="2000" dirty="0"/>
              <a:t>(II.Q.4.f )</a:t>
            </a:r>
            <a:endParaRPr altLang="en-US" sz="2000" dirty="0"/>
          </a:p>
        </p:txBody>
      </p:sp>
      <p:sp>
        <p:nvSpPr>
          <p:cNvPr id="27651" name="Content Placeholder 2"/>
          <p:cNvSpPr>
            <a:spLocks noGrp="1"/>
          </p:cNvSpPr>
          <p:nvPr>
            <p:ph idx="1"/>
          </p:nvPr>
        </p:nvSpPr>
        <p:spPr>
          <a:xfrm>
            <a:off x="239713" y="1524000"/>
            <a:ext cx="8801100" cy="4191000"/>
          </a:xfrm>
        </p:spPr>
        <p:txBody>
          <a:bodyPr/>
          <a:lstStyle/>
          <a:p>
            <a:pPr marL="0" indent="0" eaLnBrk="1" hangingPunct="1">
              <a:buFont typeface="Arial" panose="020B0604020202020204" pitchFamily="34" charset="0"/>
              <a:buNone/>
            </a:pPr>
            <a:r>
              <a:rPr lang="en-US" altLang="en-US" sz="2800" dirty="0"/>
              <a:t>Economic benefit regime (Reg. § 1.61-22):</a:t>
            </a:r>
          </a:p>
          <a:p>
            <a:pPr marL="236538" indent="-236538" eaLnBrk="1" hangingPunct="1"/>
            <a:r>
              <a:rPr lang="en-US" altLang="en-US" sz="2800" dirty="0"/>
              <a:t>Imputed annual compensation or gift of one year term insurance becomes very expensive as insured gets older</a:t>
            </a:r>
          </a:p>
          <a:p>
            <a:pPr marL="236538" indent="-236538" eaLnBrk="1" hangingPunct="1"/>
            <a:r>
              <a:rPr lang="en-US" altLang="en-US" sz="2800" dirty="0"/>
              <a:t>Also, if employer is involved, agreement usually terminates when employment terminates</a:t>
            </a:r>
          </a:p>
          <a:p>
            <a:pPr marL="0" indent="0" eaLnBrk="1" hangingPunct="1">
              <a:buFont typeface="Arial" panose="020B0604020202020204" pitchFamily="34" charset="0"/>
              <a:buNone/>
            </a:pPr>
            <a:r>
              <a:rPr lang="en-US" altLang="en-US" sz="2800" dirty="0"/>
              <a:t>Always need an exit plan for termination of agreement (rollout)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Effect of 2017 Tax Reform</a:t>
            </a:r>
            <a:br>
              <a:rPr lang="en-US" altLang="en-US"/>
            </a:br>
            <a:r>
              <a:rPr lang="en-US" altLang="en-US"/>
              <a:t>on Life Insurance </a:t>
            </a:r>
            <a:r>
              <a:rPr lang="en-US" altLang="en-US" sz="2400"/>
              <a:t>(II.Q.4.b.)</a:t>
            </a:r>
          </a:p>
        </p:txBody>
      </p:sp>
      <p:sp>
        <p:nvSpPr>
          <p:cNvPr id="19459" name="Content Placeholder 2"/>
          <p:cNvSpPr>
            <a:spLocks noGrp="1"/>
          </p:cNvSpPr>
          <p:nvPr>
            <p:ph idx="1"/>
          </p:nvPr>
        </p:nvSpPr>
        <p:spPr/>
        <p:txBody>
          <a:bodyPr/>
          <a:lstStyle/>
          <a:p>
            <a:pPr marL="280988" indent="-280988" eaLnBrk="1" hangingPunct="1">
              <a:spcBef>
                <a:spcPct val="0"/>
              </a:spcBef>
            </a:pPr>
            <a:r>
              <a:rPr lang="en-US" altLang="en-US" dirty="0"/>
              <a:t>Retroactively invalidated Rev. Rul. 2009-13 (regarding basis of policy when sold)</a:t>
            </a:r>
          </a:p>
          <a:p>
            <a:pPr marL="280988" indent="-280988" eaLnBrk="1" hangingPunct="1">
              <a:spcBef>
                <a:spcPct val="0"/>
              </a:spcBef>
            </a:pPr>
            <a:r>
              <a:rPr lang="en-US" altLang="en-US" dirty="0"/>
              <a:t>Reportable policy sale</a:t>
            </a:r>
          </a:p>
          <a:p>
            <a:pPr marL="633413" lvl="1" indent="-411163" eaLnBrk="1" hangingPunct="1">
              <a:spcBef>
                <a:spcPct val="0"/>
              </a:spcBef>
            </a:pPr>
            <a:r>
              <a:rPr lang="en-US" altLang="en-US" sz="3200" dirty="0"/>
              <a:t>Code § 101(a)(3) changes tax consequence to stranger-owned policies</a:t>
            </a:r>
          </a:p>
          <a:p>
            <a:pPr marL="633413" lvl="1" indent="-411163" eaLnBrk="1" hangingPunct="1">
              <a:spcBef>
                <a:spcPct val="0"/>
              </a:spcBef>
            </a:pPr>
            <a:r>
              <a:rPr lang="en-US" altLang="en-US" sz="3200" dirty="0"/>
              <a:t>Code § </a:t>
            </a:r>
            <a:r>
              <a:rPr lang="en-US" altLang="en-US" sz="3200" dirty="0" err="1"/>
              <a:t>6050Y</a:t>
            </a:r>
            <a:r>
              <a:rPr lang="en-US" altLang="en-US" sz="3200" dirty="0"/>
              <a:t> reporting requirements</a:t>
            </a:r>
          </a:p>
          <a:p>
            <a:pPr marL="633413" lvl="1" indent="-411163" eaLnBrk="1" hangingPunct="1">
              <a:spcBef>
                <a:spcPct val="0"/>
              </a:spcBef>
            </a:pPr>
            <a:r>
              <a:rPr lang="en-US" altLang="en-US" sz="3200" dirty="0"/>
              <a:t>regulations finalized October 31, 2019 affect transfer-for-value rules beyond just reportable policy sales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Using Split-Dollar Arrangements to Finance Life Insurance</a:t>
            </a:r>
            <a:r>
              <a:rPr lang="en-US" altLang="en-US" dirty="0"/>
              <a:t> </a:t>
            </a:r>
            <a:r>
              <a:rPr lang="en-US" altLang="en-US" sz="2000" dirty="0"/>
              <a:t>(II.Q.4.f )</a:t>
            </a:r>
            <a:endParaRPr altLang="en-US" sz="2000" dirty="0"/>
          </a:p>
        </p:txBody>
      </p:sp>
      <p:sp>
        <p:nvSpPr>
          <p:cNvPr id="17411" name="Content Placeholder 2"/>
          <p:cNvSpPr>
            <a:spLocks noGrp="1"/>
          </p:cNvSpPr>
          <p:nvPr>
            <p:ph idx="1"/>
          </p:nvPr>
        </p:nvSpPr>
        <p:spPr>
          <a:xfrm>
            <a:off x="239713" y="1524000"/>
            <a:ext cx="8801100" cy="4191000"/>
          </a:xfrm>
        </p:spPr>
        <p:txBody>
          <a:bodyPr/>
          <a:lstStyle/>
          <a:p>
            <a:pPr marL="53975" indent="0" eaLnBrk="1" hangingPunct="1">
              <a:buFont typeface="Arial" charset="0"/>
              <a:buNone/>
              <a:defRPr/>
            </a:pPr>
            <a:r>
              <a:rPr lang="en-US" altLang="en-US" sz="2800" dirty="0">
                <a:latin typeface="Arial" charset="0"/>
                <a:cs typeface="Arial" charset="0"/>
              </a:rPr>
              <a:t>Rollout may involve one or more:</a:t>
            </a:r>
          </a:p>
          <a:p>
            <a:pPr marL="396875" eaLnBrk="1" hangingPunct="1">
              <a:buFont typeface="Arial" charset="0"/>
              <a:buChar char="•"/>
              <a:defRPr/>
            </a:pPr>
            <a:r>
              <a:rPr lang="en-US" altLang="en-US" sz="2800" dirty="0">
                <a:latin typeface="Arial" charset="0"/>
                <a:cs typeface="Arial" charset="0"/>
              </a:rPr>
              <a:t>Employer cashes in policy and is taxed on excess, if any, over “investment in the contract”</a:t>
            </a:r>
          </a:p>
          <a:p>
            <a:pPr marL="396875" eaLnBrk="1" hangingPunct="1">
              <a:buFont typeface="Arial" charset="0"/>
              <a:buChar char="•"/>
              <a:defRPr/>
            </a:pPr>
            <a:r>
              <a:rPr lang="en-US" altLang="en-US" sz="2800" dirty="0">
                <a:latin typeface="Arial" charset="0"/>
                <a:cs typeface="Arial" charset="0"/>
              </a:rPr>
              <a:t>Employee pays employer the cash value, and employer has gain to extent exceeds basis, which IRS says is ordinary income; ideal switch is when cash value equals premiums paid</a:t>
            </a:r>
          </a:p>
          <a:p>
            <a:pPr marL="396875" eaLnBrk="1" hangingPunct="1">
              <a:buFont typeface="Arial" charset="0"/>
              <a:buChar char="•"/>
              <a:defRPr/>
            </a:pPr>
            <a:r>
              <a:rPr lang="en-US" altLang="en-US" sz="2800" dirty="0">
                <a:latin typeface="Arial" charset="0"/>
                <a:cs typeface="Arial" charset="0"/>
              </a:rPr>
              <a:t>Payment above may be in the form of a split-dollar loan (especially if no further premiums)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Income and Gift Tax Effects of Using Split-dollar Arrangements</a:t>
            </a:r>
            <a:r>
              <a:rPr lang="en-US" altLang="en-US" dirty="0"/>
              <a:t> </a:t>
            </a:r>
            <a:r>
              <a:rPr lang="en-US" altLang="en-US" sz="2000" dirty="0"/>
              <a:t>(II.Q.4.f )</a:t>
            </a:r>
            <a:endParaRPr altLang="en-US" sz="2000" dirty="0"/>
          </a:p>
        </p:txBody>
      </p:sp>
      <p:sp>
        <p:nvSpPr>
          <p:cNvPr id="29699" name="Content Placeholder 2"/>
          <p:cNvSpPr>
            <a:spLocks noGrp="1"/>
          </p:cNvSpPr>
          <p:nvPr>
            <p:ph idx="1"/>
          </p:nvPr>
        </p:nvSpPr>
        <p:spPr>
          <a:xfrm>
            <a:off x="400050" y="1600200"/>
            <a:ext cx="8801100" cy="4191000"/>
          </a:xfrm>
        </p:spPr>
        <p:txBody>
          <a:bodyPr/>
          <a:lstStyle/>
          <a:p>
            <a:pPr marL="0" indent="0" eaLnBrk="1" hangingPunct="1">
              <a:buFont typeface="Arial" panose="020B0604020202020204" pitchFamily="34" charset="0"/>
              <a:buNone/>
            </a:pPr>
            <a:r>
              <a:rPr lang="en-US" altLang="en-US" dirty="0"/>
              <a:t>Economic benefit model:</a:t>
            </a:r>
          </a:p>
          <a:p>
            <a:pPr marL="236538" indent="-236538" eaLnBrk="1" hangingPunct="1"/>
            <a:r>
              <a:rPr lang="en-US" altLang="en-US" dirty="0"/>
              <a:t>Annual term cost is [compensation to employee followed by] gift from employee/donor to irrevocable life insurance trust</a:t>
            </a:r>
          </a:p>
          <a:p>
            <a:pPr marL="236538" indent="-236538" eaLnBrk="1" hangingPunct="1"/>
            <a:r>
              <a:rPr lang="en-US" altLang="en-US" dirty="0"/>
              <a:t>If not pure, then full premium instead on annual term cost is counted</a:t>
            </a:r>
          </a:p>
          <a:p>
            <a:pPr marL="236538" indent="-236538" eaLnBrk="1" hangingPunct="1"/>
            <a:r>
              <a:rPr lang="en-US" altLang="en-US" dirty="0"/>
              <a:t>Code § </a:t>
            </a:r>
            <a:r>
              <a:rPr lang="en-US" altLang="en-US" dirty="0" err="1"/>
              <a:t>409A</a:t>
            </a:r>
            <a:r>
              <a:rPr lang="en-US" altLang="en-US" dirty="0"/>
              <a:t> concerns</a:t>
            </a:r>
          </a:p>
          <a:p>
            <a:pPr marL="0" indent="0" eaLnBrk="1" hangingPunct="1"/>
            <a:endParaRPr lang="en-US"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Income and Gift Tax Effects of Using Split-dollar Arrangements</a:t>
            </a:r>
            <a:r>
              <a:rPr lang="en-US" altLang="en-US" dirty="0"/>
              <a:t> </a:t>
            </a:r>
            <a:r>
              <a:rPr lang="en-US" altLang="en-US" sz="2000" dirty="0"/>
              <a:t>(II.Q.4.f )</a:t>
            </a:r>
            <a:endParaRPr altLang="en-US" sz="2000" dirty="0"/>
          </a:p>
        </p:txBody>
      </p:sp>
      <p:sp>
        <p:nvSpPr>
          <p:cNvPr id="23555"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dirty="0">
                <a:latin typeface="Arial" charset="0"/>
                <a:cs typeface="Arial" charset="0"/>
              </a:rPr>
              <a:t>Economic benefit model:</a:t>
            </a:r>
          </a:p>
          <a:p>
            <a:pPr marL="396875" eaLnBrk="1" hangingPunct="1">
              <a:buFont typeface="Arial" charset="0"/>
              <a:buChar char="•"/>
              <a:defRPr/>
            </a:pPr>
            <a:r>
              <a:rPr lang="en-US" altLang="en-US" dirty="0">
                <a:latin typeface="Arial" charset="0"/>
                <a:cs typeface="Arial" charset="0"/>
              </a:rPr>
              <a:t>Rollout deemed transfer [from employer to employee then] from donor to donee</a:t>
            </a:r>
          </a:p>
          <a:p>
            <a:pPr marL="396875" eaLnBrk="1" hangingPunct="1">
              <a:buFont typeface="Arial" charset="0"/>
              <a:buChar char="•"/>
              <a:defRPr/>
            </a:pPr>
            <a:r>
              <a:rPr lang="en-US" altLang="en-US" dirty="0">
                <a:latin typeface="Arial" charset="0"/>
                <a:cs typeface="Arial" charset="0"/>
              </a:rPr>
              <a:t>“No inference” for grandfathered plans</a:t>
            </a:r>
          </a:p>
          <a:p>
            <a:pPr marL="396875" eaLnBrk="1" hangingPunct="1">
              <a:buFont typeface="Arial" charset="0"/>
              <a:buChar char="•"/>
              <a:defRPr/>
            </a:pPr>
            <a:r>
              <a:rPr lang="en-US" altLang="en-US" dirty="0">
                <a:latin typeface="Arial" charset="0"/>
                <a:cs typeface="Arial" charset="0"/>
              </a:rPr>
              <a:t>If hold until death, then zero tax on life insurance unless violate employer-owned life insurance or transfer-for-value</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Income and Gift Tax Effects of Using Split-dollar Arrangements</a:t>
            </a:r>
            <a:r>
              <a:rPr lang="en-US" altLang="en-US" dirty="0"/>
              <a:t> </a:t>
            </a:r>
            <a:r>
              <a:rPr lang="en-US" altLang="en-US" sz="2000" dirty="0"/>
              <a:t>(II.Q.4.f )</a:t>
            </a:r>
            <a:endParaRPr altLang="en-US" sz="2000" dirty="0"/>
          </a:p>
        </p:txBody>
      </p:sp>
      <p:sp>
        <p:nvSpPr>
          <p:cNvPr id="23555"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dirty="0">
                <a:latin typeface="Arial" charset="0"/>
                <a:cs typeface="Arial" charset="0"/>
              </a:rPr>
              <a:t>Loan model:</a:t>
            </a:r>
          </a:p>
          <a:p>
            <a:pPr marL="396875" eaLnBrk="1" hangingPunct="1">
              <a:buFont typeface="Arial" charset="0"/>
              <a:buChar char="•"/>
              <a:defRPr/>
            </a:pPr>
            <a:r>
              <a:rPr lang="en-US" altLang="en-US" dirty="0">
                <a:latin typeface="Arial" charset="0"/>
                <a:cs typeface="Arial" charset="0"/>
              </a:rPr>
              <a:t>Each premium payment is a separate loan unless do big loan up front and pay premiums over time; modified endowment contract rules affect premium schedule</a:t>
            </a:r>
          </a:p>
          <a:p>
            <a:pPr marL="396875" eaLnBrk="1" hangingPunct="1">
              <a:buFont typeface="Arial" charset="0"/>
              <a:buChar char="•"/>
              <a:defRPr/>
            </a:pPr>
            <a:r>
              <a:rPr lang="en-US" altLang="en-US" dirty="0">
                <a:latin typeface="Arial" charset="0"/>
                <a:cs typeface="Arial" charset="0"/>
              </a:rPr>
              <a:t>Interest recognized under original issue discount rules even though not yet paid</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Income and Gift Tax Effects of Using Split-dollar Arrangements</a:t>
            </a:r>
            <a:r>
              <a:rPr lang="en-US" altLang="en-US" dirty="0"/>
              <a:t> </a:t>
            </a:r>
            <a:r>
              <a:rPr lang="en-US" altLang="en-US" sz="2000" dirty="0"/>
              <a:t>(II.Q.4.f )</a:t>
            </a:r>
            <a:endParaRPr altLang="en-US" sz="2000" dirty="0"/>
          </a:p>
        </p:txBody>
      </p:sp>
      <p:sp>
        <p:nvSpPr>
          <p:cNvPr id="23555"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dirty="0">
                <a:latin typeface="Arial" charset="0"/>
                <a:cs typeface="Arial" charset="0"/>
              </a:rPr>
              <a:t>Loan model:</a:t>
            </a:r>
          </a:p>
          <a:p>
            <a:pPr marL="396875" eaLnBrk="1" hangingPunct="1">
              <a:buFont typeface="Arial" charset="0"/>
              <a:buChar char="•"/>
              <a:defRPr/>
            </a:pPr>
            <a:r>
              <a:rPr lang="en-US" altLang="en-US" dirty="0">
                <a:latin typeface="Arial" charset="0"/>
                <a:cs typeface="Arial" charset="0"/>
              </a:rPr>
              <a:t>Contingent payments disregarded</a:t>
            </a:r>
          </a:p>
          <a:p>
            <a:pPr marL="396875" eaLnBrk="1" hangingPunct="1">
              <a:buFont typeface="Arial" charset="0"/>
              <a:buChar char="•"/>
              <a:defRPr/>
            </a:pPr>
            <a:r>
              <a:rPr lang="en-US" altLang="en-US" dirty="0">
                <a:latin typeface="Arial" charset="0"/>
                <a:cs typeface="Arial" charset="0"/>
              </a:rPr>
              <a:t>Because split-dollar loans generally are nonrecourse, they may be contingent</a:t>
            </a:r>
          </a:p>
          <a:p>
            <a:pPr marL="396875" eaLnBrk="1" hangingPunct="1">
              <a:buFont typeface="Arial" charset="0"/>
              <a:buChar char="•"/>
              <a:defRPr/>
            </a:pPr>
            <a:r>
              <a:rPr lang="en-US" altLang="en-US" dirty="0">
                <a:latin typeface="Arial" charset="0"/>
                <a:cs typeface="Arial" charset="0"/>
              </a:rPr>
              <a:t>To guarantee recognition of loans, make election that requires consistency as well</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Income and Gift Tax Effects of Using Split-dollar Arrangements</a:t>
            </a:r>
            <a:r>
              <a:rPr lang="en-US" altLang="en-US" dirty="0"/>
              <a:t> </a:t>
            </a:r>
            <a:r>
              <a:rPr lang="en-US" altLang="en-US" sz="2000" dirty="0"/>
              <a:t>(II.Q.4.f )</a:t>
            </a:r>
            <a:endParaRPr altLang="en-US" sz="2000" dirty="0"/>
          </a:p>
        </p:txBody>
      </p:sp>
      <p:sp>
        <p:nvSpPr>
          <p:cNvPr id="23555" name="Content Placeholder 2"/>
          <p:cNvSpPr>
            <a:spLocks noGrp="1"/>
          </p:cNvSpPr>
          <p:nvPr>
            <p:ph idx="1"/>
          </p:nvPr>
        </p:nvSpPr>
        <p:spPr>
          <a:xfrm>
            <a:off x="400050" y="1600200"/>
            <a:ext cx="8721725" cy="4343400"/>
          </a:xfrm>
        </p:spPr>
        <p:txBody>
          <a:bodyPr/>
          <a:lstStyle/>
          <a:p>
            <a:pPr marL="53975" indent="0" eaLnBrk="1" hangingPunct="1">
              <a:buFont typeface="Arial" charset="0"/>
              <a:buNone/>
              <a:defRPr/>
            </a:pPr>
            <a:r>
              <a:rPr lang="en-US" altLang="en-US" dirty="0">
                <a:latin typeface="Arial" charset="0"/>
                <a:cs typeface="Arial" charset="0"/>
              </a:rPr>
              <a:t>Hybrid:</a:t>
            </a:r>
          </a:p>
          <a:p>
            <a:pPr marL="396875" eaLnBrk="1" hangingPunct="1">
              <a:buFont typeface="Arial" charset="0"/>
              <a:buChar char="•"/>
              <a:defRPr/>
            </a:pPr>
            <a:r>
              <a:rPr lang="en-US" altLang="en-US" dirty="0">
                <a:latin typeface="Arial" charset="0"/>
                <a:cs typeface="Arial" charset="0"/>
              </a:rPr>
              <a:t>Start as economic benefit until premiums no longer required or cash value equals premiums paid</a:t>
            </a:r>
          </a:p>
          <a:p>
            <a:pPr marL="396875" eaLnBrk="1" hangingPunct="1">
              <a:buFont typeface="Arial" charset="0"/>
              <a:buChar char="•"/>
              <a:defRPr/>
            </a:pPr>
            <a:r>
              <a:rPr lang="en-US" altLang="en-US" dirty="0">
                <a:latin typeface="Arial" charset="0"/>
                <a:cs typeface="Arial" charset="0"/>
              </a:rPr>
              <a:t>Rollout using split-dollar loan regime</a:t>
            </a:r>
          </a:p>
          <a:p>
            <a:pPr marL="396875" eaLnBrk="1" hangingPunct="1">
              <a:buFont typeface="Arial" charset="0"/>
              <a:buChar char="•"/>
              <a:defRPr/>
            </a:pPr>
            <a:r>
              <a:rPr lang="en-US" altLang="en-US" dirty="0">
                <a:latin typeface="Arial" charset="0"/>
                <a:cs typeface="Arial" charset="0"/>
              </a:rPr>
              <a:t>Result – perhaps only one loan</a:t>
            </a:r>
          </a:p>
          <a:p>
            <a:pPr marL="396875" eaLnBrk="1" hangingPunct="1">
              <a:buFont typeface="Arial" charset="0"/>
              <a:buChar char="•"/>
              <a:defRPr/>
            </a:pPr>
            <a:r>
              <a:rPr lang="en-US" altLang="en-US" dirty="0">
                <a:latin typeface="Arial" charset="0"/>
                <a:cs typeface="Arial" charset="0"/>
              </a:rPr>
              <a:t>Will interest rates increase or decrease before switch?</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Life Insurance - 2018 Developments</a:t>
            </a:r>
          </a:p>
        </p:txBody>
      </p:sp>
      <p:sp>
        <p:nvSpPr>
          <p:cNvPr id="50179" name="Content Placeholder 2"/>
          <p:cNvSpPr>
            <a:spLocks noGrp="1"/>
          </p:cNvSpPr>
          <p:nvPr>
            <p:ph idx="1"/>
          </p:nvPr>
        </p:nvSpPr>
        <p:spPr/>
        <p:txBody>
          <a:bodyPr/>
          <a:lstStyle/>
          <a:p>
            <a:pPr marL="234950" indent="-234950" eaLnBrk="1" hangingPunct="1">
              <a:spcAft>
                <a:spcPts val="1800"/>
              </a:spcAft>
            </a:pPr>
            <a:r>
              <a:rPr lang="en-US" altLang="en-US" sz="2400" i="1" dirty="0"/>
              <a:t>Estate of Cahill v. Commissioner</a:t>
            </a:r>
            <a:r>
              <a:rPr lang="en-US" altLang="en-US" sz="2400" dirty="0"/>
              <a:t>, T.C. Memo. 2018-84, held that Code §§ 2036, 2038, and 2703  may very well apply to generational split-dollar (98% discount asserted by the estate) </a:t>
            </a:r>
            <a:r>
              <a:rPr lang="en-US" altLang="en-US" sz="1800" dirty="0"/>
              <a:t>(II.Q.4.f.ii.(b)) </a:t>
            </a:r>
            <a:r>
              <a:rPr lang="en-US" altLang="en-US" sz="2400" dirty="0"/>
              <a:t>– will discuss in slides following</a:t>
            </a:r>
          </a:p>
          <a:p>
            <a:pPr marL="234950" indent="-234950" eaLnBrk="1" hangingPunct="1">
              <a:spcAft>
                <a:spcPts val="1800"/>
              </a:spcAft>
            </a:pPr>
            <a:r>
              <a:rPr lang="en-US" altLang="en-US" sz="2400" dirty="0"/>
              <a:t>In </a:t>
            </a:r>
            <a:r>
              <a:rPr lang="en-US" altLang="en-US" sz="2400" i="1" dirty="0"/>
              <a:t>Machacek v. Commissioner</a:t>
            </a:r>
            <a:r>
              <a:rPr lang="en-US" altLang="en-US" sz="2400" dirty="0"/>
              <a:t>, the Sixth Circuit reversed the Tax Court and held that Reg. § 1.301-1(q) caused economic benefits under even compensatory split-dollar agreements to be treated as distributions and not compensation income to an employee-shareholder </a:t>
            </a:r>
            <a:r>
              <a:rPr lang="en-US" altLang="en-US" sz="1800" dirty="0"/>
              <a:t>(II.Q.4.f )</a:t>
            </a:r>
            <a:r>
              <a:rPr lang="en-US" altLang="en-US" sz="2400" dirty="0"/>
              <a:t>.  I am not concerned about second class of stock issues in S corporations operated in corporate form </a:t>
            </a:r>
            <a:r>
              <a:rPr lang="en-US" altLang="en-US" sz="1800" dirty="0"/>
              <a:t>(II.A.2.i, especially II.A.2.i.ii)</a:t>
            </a:r>
            <a:r>
              <a:rPr lang="en-US" altLang="en-US" sz="2400" dirty="0"/>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00050" y="304800"/>
            <a:ext cx="7280275" cy="1130300"/>
          </a:xfrm>
        </p:spPr>
        <p:txBody>
          <a:bodyPr/>
          <a:lstStyle/>
          <a:p>
            <a:pPr eaLnBrk="1" hangingPunct="1"/>
            <a:r>
              <a:rPr lang="en-US" altLang="en-US" sz="2800"/>
              <a:t>Regulations' Failure to Require Consistent Reporting for Estate Tax Purposes</a:t>
            </a:r>
          </a:p>
        </p:txBody>
      </p:sp>
      <p:sp>
        <p:nvSpPr>
          <p:cNvPr id="51203" name="Content Placeholder 2"/>
          <p:cNvSpPr>
            <a:spLocks noGrp="1"/>
          </p:cNvSpPr>
          <p:nvPr>
            <p:ph idx="1"/>
          </p:nvPr>
        </p:nvSpPr>
        <p:spPr>
          <a:xfrm>
            <a:off x="239713" y="1524000"/>
            <a:ext cx="8801100" cy="4191000"/>
          </a:xfrm>
        </p:spPr>
        <p:txBody>
          <a:bodyPr/>
          <a:lstStyle/>
          <a:p>
            <a:pPr marL="396875" eaLnBrk="1" hangingPunct="1"/>
            <a:r>
              <a:rPr lang="en-US" altLang="en-US"/>
              <a:t>Regulations do not tie estate tax treatment to income or gift tax treatment</a:t>
            </a:r>
          </a:p>
          <a:p>
            <a:pPr marL="396875" eaLnBrk="1" hangingPunct="1"/>
            <a:r>
              <a:rPr lang="en-US" altLang="en-US"/>
              <a:t>Use usual valuation principles re split-dollar obligation payee’s risk from lack of control, lack of marketability, and any other factors.</a:t>
            </a:r>
          </a:p>
          <a:p>
            <a:pPr marL="396875" eaLnBrk="1" hangingPunct="1"/>
            <a:endParaRPr lang="en-US"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25603"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dirty="0">
                <a:latin typeface="Arial" charset="0"/>
                <a:cs typeface="Arial" charset="0"/>
              </a:rPr>
              <a:t>When an older generation advances premiums for a policy on the younger generation:</a:t>
            </a:r>
          </a:p>
          <a:p>
            <a:pPr marL="396875" eaLnBrk="1" hangingPunct="1">
              <a:buFont typeface="Arial" charset="0"/>
              <a:buChar char="•"/>
              <a:defRPr/>
            </a:pPr>
            <a:r>
              <a:rPr lang="en-US" altLang="en-US" dirty="0">
                <a:latin typeface="Arial" charset="0"/>
                <a:cs typeface="Arial" charset="0"/>
              </a:rPr>
              <a:t>In the economic benefit regime, the annual term cost is lower, allowing the arrangement to say in place longer</a:t>
            </a:r>
          </a:p>
          <a:p>
            <a:pPr marL="396875" eaLnBrk="1" hangingPunct="1">
              <a:buFont typeface="Arial" charset="0"/>
              <a:buChar char="•"/>
              <a:defRPr/>
            </a:pPr>
            <a:r>
              <a:rPr lang="en-US" altLang="en-US" dirty="0">
                <a:latin typeface="Arial" charset="0"/>
                <a:cs typeface="Arial" charset="0"/>
              </a:rPr>
              <a:t>On the payor’s death, the split-dollar receivable is discounted</a:t>
            </a:r>
          </a:p>
          <a:p>
            <a:pPr marL="396875" eaLnBrk="1" hangingPunct="1">
              <a:buFont typeface="Arial" charset="0"/>
              <a:buChar char="•"/>
              <a:defRPr/>
            </a:pPr>
            <a:endParaRPr lang="en-US" altLang="en-US" dirty="0">
              <a:latin typeface="Arial" charset="0"/>
              <a:cs typeface="Arial" charset="0"/>
            </a:endParaRPr>
          </a:p>
        </p:txBody>
      </p:sp>
      <p:sp>
        <p:nvSpPr>
          <p:cNvPr id="52228" name="Slide Number Placeholder 4"/>
          <p:cNvSpPr>
            <a:spLocks noGrp="1"/>
          </p:cNvSpPr>
          <p:nvPr>
            <p:ph type="sldNum" sz="quarter" idx="4294967295"/>
          </p:nvPr>
        </p:nvSpPr>
        <p:spPr bwMode="auto">
          <a:xfrm>
            <a:off x="8880475" y="6248400"/>
            <a:ext cx="56038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A5002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rgbClr val="A5002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rgbClr val="A5002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A5002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latin typeface="Calibri" panose="020F0502020204030204" pitchFamily="34" charset="0"/>
              </a:rPr>
              <a:t>16</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25603"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dirty="0">
                <a:latin typeface="Arial" charset="0"/>
                <a:cs typeface="Arial" charset="0"/>
              </a:rPr>
              <a:t>Reasons for discount:</a:t>
            </a:r>
          </a:p>
          <a:p>
            <a:pPr marL="396875" eaLnBrk="1" hangingPunct="1">
              <a:buFont typeface="Arial" charset="0"/>
              <a:buChar char="•"/>
              <a:defRPr/>
            </a:pPr>
            <a:r>
              <a:rPr lang="en-US" altLang="en-US" dirty="0">
                <a:latin typeface="Arial" charset="0"/>
                <a:cs typeface="Arial" charset="0"/>
              </a:rPr>
              <a:t>The funds are tied up for many years – much longer than a commercial loan</a:t>
            </a:r>
          </a:p>
          <a:p>
            <a:pPr marL="396875" eaLnBrk="1" hangingPunct="1">
              <a:buFont typeface="Arial" charset="0"/>
              <a:buChar char="•"/>
              <a:defRPr/>
            </a:pPr>
            <a:r>
              <a:rPr lang="en-US" altLang="en-US" dirty="0">
                <a:latin typeface="Arial" charset="0"/>
                <a:cs typeface="Arial" charset="0"/>
              </a:rPr>
              <a:t>Often, the payor has no control over the policy’s investments</a:t>
            </a:r>
          </a:p>
          <a:p>
            <a:pPr marL="396875" eaLnBrk="1" hangingPunct="1">
              <a:buFont typeface="Arial" charset="0"/>
              <a:buChar char="•"/>
              <a:defRPr/>
            </a:pPr>
            <a:r>
              <a:rPr lang="en-US" altLang="en-US" dirty="0">
                <a:latin typeface="Arial" charset="0"/>
                <a:cs typeface="Arial" charset="0"/>
              </a:rPr>
              <a:t>The obligation is nonrecourse</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63575" y="304800"/>
            <a:ext cx="8229600" cy="1143000"/>
          </a:xfrm>
        </p:spPr>
        <p:txBody>
          <a:bodyPr/>
          <a:lstStyle/>
          <a:p>
            <a:r>
              <a:rPr lang="en-US" altLang="en-US" sz="3000" dirty="0"/>
              <a:t>Regulations Under the</a:t>
            </a:r>
            <a:br>
              <a:rPr lang="en-US" altLang="en-US" sz="3000" dirty="0"/>
            </a:br>
            <a:r>
              <a:rPr lang="en-US" altLang="en-US" sz="3000" dirty="0"/>
              <a:t>Transfer-for-Value Rule </a:t>
            </a:r>
            <a:r>
              <a:rPr lang="en-US" altLang="en-US" sz="1800" dirty="0"/>
              <a:t>(II.Q.4.b.ii.)</a:t>
            </a:r>
          </a:p>
        </p:txBody>
      </p:sp>
      <p:sp>
        <p:nvSpPr>
          <p:cNvPr id="256003" name="Content Placeholder 2"/>
          <p:cNvSpPr>
            <a:spLocks noGrp="1"/>
          </p:cNvSpPr>
          <p:nvPr>
            <p:ph idx="1"/>
          </p:nvPr>
        </p:nvSpPr>
        <p:spPr/>
        <p:txBody>
          <a:bodyPr/>
          <a:lstStyle/>
          <a:p>
            <a:pPr marL="0" indent="0">
              <a:buFont typeface="Arial" panose="020B0604020202020204" pitchFamily="34" charset="0"/>
              <a:buNone/>
            </a:pPr>
            <a:r>
              <a:rPr lang="en-US" altLang="en-US" sz="2600" dirty="0"/>
              <a:t>Reportable Policy Sale - Consequences</a:t>
            </a:r>
          </a:p>
          <a:p>
            <a:pPr marL="280988" indent="-280988"/>
            <a:r>
              <a:rPr lang="en-US" altLang="en-US" sz="2600" dirty="0"/>
              <a:t>The exceptions to the transfer for value rule under Code § 101(a)(2)(A) or (B) do not apply</a:t>
            </a:r>
          </a:p>
          <a:p>
            <a:pPr marL="280988" indent="-280988"/>
            <a:r>
              <a:rPr lang="en-US" altLang="en-US" sz="2600" dirty="0"/>
              <a:t>Thus, the death benefit may be taxable, in that the amount excluded from gross income cannot exceed an amount equal to the sum of the actual value of such consideration and the premiums and other amounts subsequently paid by the transferee</a:t>
            </a:r>
          </a:p>
          <a:p>
            <a:pPr marL="280988" indent="-280988"/>
            <a:r>
              <a:rPr lang="en-US" altLang="en-US" sz="2600" dirty="0"/>
              <a:t>Various reporting requirements apply when the death benefit is paid</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25603"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sz="2800" dirty="0">
                <a:latin typeface="Arial" charset="0"/>
                <a:cs typeface="Arial" charset="0"/>
              </a:rPr>
              <a:t>With split-dollar loan regime, consider character of the note repayment:</a:t>
            </a:r>
          </a:p>
          <a:p>
            <a:pPr marL="396875" eaLnBrk="1" hangingPunct="1">
              <a:buFont typeface="Arial" charset="0"/>
              <a:buChar char="•"/>
              <a:defRPr/>
            </a:pPr>
            <a:r>
              <a:rPr lang="en-US" altLang="en-US" sz="2800" dirty="0">
                <a:latin typeface="Arial" charset="0"/>
                <a:cs typeface="Arial" charset="0"/>
              </a:rPr>
              <a:t>Any payment from the life insurer to repay the note is treated as a payment from the insurer to the borrower and then from the borrower to the lender. </a:t>
            </a:r>
          </a:p>
          <a:p>
            <a:pPr marL="396875" eaLnBrk="1" hangingPunct="1">
              <a:buFont typeface="Arial" charset="0"/>
              <a:buChar char="•"/>
              <a:defRPr/>
            </a:pPr>
            <a:r>
              <a:rPr lang="en-US" altLang="en-US" sz="2800" dirty="0">
                <a:latin typeface="Arial" charset="0"/>
                <a:cs typeface="Arial" charset="0"/>
              </a:rPr>
              <a:t>To the extent of any accrued interest, the payment would be ordinary income if not yet taxed (but OID taxes annually).  Query re accrued interest on grantor trust.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55299" name="Content Placeholder 2"/>
          <p:cNvSpPr>
            <a:spLocks noGrp="1"/>
          </p:cNvSpPr>
          <p:nvPr>
            <p:ph idx="1"/>
          </p:nvPr>
        </p:nvSpPr>
        <p:spPr>
          <a:xfrm>
            <a:off x="400050" y="1600200"/>
            <a:ext cx="8801100" cy="4191000"/>
          </a:xfrm>
        </p:spPr>
        <p:txBody>
          <a:bodyPr/>
          <a:lstStyle/>
          <a:p>
            <a:pPr marL="53975" indent="0" eaLnBrk="1" hangingPunct="1">
              <a:buFont typeface="Arial" panose="020B0604020202020204" pitchFamily="34" charset="0"/>
              <a:buNone/>
            </a:pPr>
            <a:r>
              <a:rPr lang="en-US" altLang="en-US" sz="2800" dirty="0"/>
              <a:t>With split-dollar loan regime, if the note is discounted so it has a low basis upon original holder’s death, consider character of the note repayment:</a:t>
            </a:r>
          </a:p>
          <a:p>
            <a:pPr marL="53975" indent="0" eaLnBrk="1" hangingPunct="1">
              <a:buFont typeface="Arial" panose="020B0604020202020204" pitchFamily="34" charset="0"/>
              <a:buNone/>
            </a:pPr>
            <a:r>
              <a:rPr lang="en-US" altLang="en-US" sz="2800" dirty="0"/>
              <a:t>To the extent that a payment is principal and the payment exceeds basis, the payment would probably be taxed as capital gain to the original holder of the note or to a substituted basis transferee or ordinary income for any other holder.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25603"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sz="2800" dirty="0">
                <a:latin typeface="Arial" charset="0"/>
                <a:cs typeface="Arial" charset="0"/>
              </a:rPr>
              <a:t>Consequences of face amount in excess of basis in loan regime:</a:t>
            </a:r>
          </a:p>
          <a:p>
            <a:pPr marL="396875" eaLnBrk="1" hangingPunct="1">
              <a:buFont typeface="Arial" charset="0"/>
              <a:buChar char="•"/>
              <a:defRPr/>
            </a:pPr>
            <a:r>
              <a:rPr lang="en-US" altLang="en-US" sz="2800" dirty="0">
                <a:latin typeface="Arial" charset="0"/>
                <a:cs typeface="Arial" charset="0"/>
              </a:rPr>
              <a:t>If the decedent’s estate is considered to be the issuer, then the estate and any beneficiary (except the recipient of a pecuniary bequest) should have capital gain.</a:t>
            </a:r>
          </a:p>
          <a:p>
            <a:pPr marL="396875" eaLnBrk="1" hangingPunct="1">
              <a:buFont typeface="Arial" charset="0"/>
              <a:buChar char="•"/>
              <a:defRPr/>
            </a:pPr>
            <a:r>
              <a:rPr lang="en-US" altLang="en-US" sz="2800" dirty="0">
                <a:latin typeface="Arial" charset="0"/>
                <a:cs typeface="Arial" charset="0"/>
              </a:rPr>
              <a:t>Otherwise, the gain would be taxed as ordinary income.</a:t>
            </a:r>
          </a:p>
          <a:p>
            <a:pPr marL="396875" eaLnBrk="1" hangingPunct="1">
              <a:buFont typeface="Arial" charset="0"/>
              <a:buChar char="•"/>
              <a:defRPr/>
            </a:pPr>
            <a:endParaRPr lang="en-US" altLang="en-US" dirty="0">
              <a:latin typeface="Arial" charset="0"/>
              <a:cs typeface="Arial" charset="0"/>
            </a:endParaRP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00050" y="304800"/>
            <a:ext cx="7280275" cy="1130300"/>
          </a:xfrm>
        </p:spPr>
        <p:txBody>
          <a:bodyPr>
            <a:normAutofit fontScale="90000"/>
          </a:bodyPr>
          <a:lstStyle/>
          <a:p>
            <a:pPr eaLnBrk="1" hangingPunct="1">
              <a:defRPr/>
            </a:pPr>
            <a:r>
              <a:rPr altLang="en-US" dirty="0"/>
              <a:t>How These Rules Apply When Different Generations Are Involved</a:t>
            </a:r>
          </a:p>
        </p:txBody>
      </p:sp>
      <p:sp>
        <p:nvSpPr>
          <p:cNvPr id="25603"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sz="2400" dirty="0">
                <a:latin typeface="Arial" charset="0"/>
                <a:cs typeface="Arial" charset="0"/>
              </a:rPr>
              <a:t>Economic benefit regime:</a:t>
            </a:r>
          </a:p>
          <a:p>
            <a:pPr marL="396875" eaLnBrk="1" hangingPunct="1">
              <a:buFont typeface="Arial" charset="0"/>
              <a:buChar char="•"/>
              <a:defRPr/>
            </a:pPr>
            <a:r>
              <a:rPr lang="en-US" altLang="en-US" sz="2400" dirty="0">
                <a:latin typeface="Arial" charset="0"/>
                <a:cs typeface="Arial" charset="0"/>
              </a:rPr>
              <a:t>If all parties hold until insured dies, no tax on death unless blow other life insurance rules</a:t>
            </a:r>
          </a:p>
          <a:p>
            <a:pPr marL="396875" eaLnBrk="1" hangingPunct="1">
              <a:buFont typeface="Arial" charset="0"/>
              <a:buChar char="•"/>
              <a:defRPr/>
            </a:pPr>
            <a:r>
              <a:rPr lang="en-US" altLang="en-US" sz="2400" dirty="0">
                <a:latin typeface="Arial" charset="0"/>
                <a:cs typeface="Arial" charset="0"/>
              </a:rPr>
              <a:t>On rollout:</a:t>
            </a:r>
          </a:p>
          <a:p>
            <a:pPr marL="796925" lvl="1" eaLnBrk="1" hangingPunct="1">
              <a:defRPr/>
            </a:pPr>
            <a:r>
              <a:rPr lang="en-US" altLang="en-US" sz="2400" dirty="0">
                <a:latin typeface="Arial" charset="0"/>
                <a:cs typeface="Arial" charset="0"/>
              </a:rPr>
              <a:t>Deemed owner before rollout has ordinary income to the extent proceeds exceeds “investment in the contract” (not basis) if contract is cashed in</a:t>
            </a:r>
          </a:p>
          <a:p>
            <a:pPr marL="796925" lvl="1" eaLnBrk="1" hangingPunct="1">
              <a:defRPr/>
            </a:pPr>
            <a:r>
              <a:rPr lang="en-US" altLang="en-US" sz="2400" dirty="0">
                <a:latin typeface="Arial" charset="0"/>
                <a:cs typeface="Arial" charset="0"/>
              </a:rPr>
              <a:t>If the deemed owner sells the policy, then use basis, and IRS asserts ordinary income to extent of cash value and capital gain beyond that</a:t>
            </a:r>
          </a:p>
          <a:p>
            <a:pPr marL="396875" eaLnBrk="1" hangingPunct="1">
              <a:buFont typeface="Arial" charset="0"/>
              <a:buChar char="•"/>
              <a:defRPr/>
            </a:pPr>
            <a:endParaRPr lang="en-US" altLang="en-US" dirty="0">
              <a:latin typeface="Arial" charset="0"/>
              <a:cs typeface="Arial" charset="0"/>
            </a:endParaRP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00050" y="304800"/>
            <a:ext cx="7280275" cy="1130300"/>
          </a:xfrm>
        </p:spPr>
        <p:txBody>
          <a:bodyPr/>
          <a:lstStyle/>
          <a:p>
            <a:pPr eaLnBrk="1" hangingPunct="1"/>
            <a:r>
              <a:rPr lang="en-US" altLang="en-US" sz="2800"/>
              <a:t>Very Significant Discounts Led to Adverse 2036, 2038, 2703 Rulings</a:t>
            </a:r>
          </a:p>
        </p:txBody>
      </p:sp>
      <p:sp>
        <p:nvSpPr>
          <p:cNvPr id="58371" name="Content Placeholder 2"/>
          <p:cNvSpPr>
            <a:spLocks noGrp="1"/>
          </p:cNvSpPr>
          <p:nvPr>
            <p:ph idx="1"/>
          </p:nvPr>
        </p:nvSpPr>
        <p:spPr>
          <a:xfrm>
            <a:off x="400050" y="1600200"/>
            <a:ext cx="8801100" cy="4191000"/>
          </a:xfrm>
        </p:spPr>
        <p:txBody>
          <a:bodyPr/>
          <a:lstStyle/>
          <a:p>
            <a:pPr marL="396875" eaLnBrk="1" hangingPunct="1"/>
            <a:r>
              <a:rPr lang="en-US" altLang="en-US" i="1"/>
              <a:t>Morrissette</a:t>
            </a:r>
            <a:r>
              <a:rPr lang="en-US" altLang="en-US"/>
              <a:t> – 75% discount, but no gift tax on creation of split-dollar arrangement; gift tax holding is a regular Tax Court opinion</a:t>
            </a:r>
          </a:p>
          <a:p>
            <a:pPr marL="396875" eaLnBrk="1" hangingPunct="1"/>
            <a:r>
              <a:rPr lang="en-US" altLang="en-US" i="1"/>
              <a:t>Cahill</a:t>
            </a:r>
            <a:r>
              <a:rPr lang="en-US" altLang="en-US"/>
              <a:t> – 98% discount; no gift because followed </a:t>
            </a:r>
            <a:r>
              <a:rPr lang="en-US" altLang="en-US" i="1"/>
              <a:t>Morrissette</a:t>
            </a:r>
            <a:endParaRPr lang="en-US" altLang="en-US"/>
          </a:p>
          <a:p>
            <a:pPr marL="396875" eaLnBrk="1" hangingPunct="1"/>
            <a:endParaRPr lang="en-US"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00050" y="304800"/>
            <a:ext cx="7280275" cy="1130300"/>
          </a:xfrm>
        </p:spPr>
        <p:txBody>
          <a:bodyPr/>
          <a:lstStyle/>
          <a:p>
            <a:pPr eaLnBrk="1" hangingPunct="1"/>
            <a:r>
              <a:rPr lang="en-US" altLang="en-US" sz="2800"/>
              <a:t>Very Significant Discounts Led to Adverse 2036, 2038, 2703 Rulings</a:t>
            </a:r>
          </a:p>
        </p:txBody>
      </p:sp>
      <p:sp>
        <p:nvSpPr>
          <p:cNvPr id="26627"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sz="2800" i="1" dirty="0">
                <a:latin typeface="Arial" charset="0"/>
                <a:cs typeface="Arial" charset="0"/>
              </a:rPr>
              <a:t>Cahill</a:t>
            </a:r>
            <a:r>
              <a:rPr lang="en-US" altLang="en-US" sz="2800" dirty="0">
                <a:latin typeface="Arial" charset="0"/>
                <a:cs typeface="Arial" charset="0"/>
              </a:rPr>
              <a:t> summary judgment:</a:t>
            </a:r>
          </a:p>
          <a:p>
            <a:pPr marL="53975" indent="0" eaLnBrk="1" hangingPunct="1">
              <a:buFont typeface="Arial" charset="0"/>
              <a:buNone/>
              <a:defRPr/>
            </a:pPr>
            <a:r>
              <a:rPr lang="en-US" altLang="en-US" sz="2800" dirty="0">
                <a:latin typeface="Arial" charset="0"/>
                <a:cs typeface="Arial" charset="0"/>
              </a:rPr>
              <a:t>“…  the rights to terminate and recover at least the cash surrender value were clearly rights, held in conjunction with another person (MB Trust), both to designate the persons who would possess or enjoy the transferred property under section 2036(a)(2) and to alter, amend, revoke, or terminate the transfer under section 2038(a)(1).”</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00050" y="304800"/>
            <a:ext cx="7280275" cy="1130300"/>
          </a:xfrm>
        </p:spPr>
        <p:txBody>
          <a:bodyPr/>
          <a:lstStyle/>
          <a:p>
            <a:pPr eaLnBrk="1" hangingPunct="1"/>
            <a:r>
              <a:rPr lang="en-US" altLang="en-US" sz="2800"/>
              <a:t>Very Significant Discounts Led to Adverse 2036, 2038, 2703 Rulings</a:t>
            </a:r>
          </a:p>
        </p:txBody>
      </p:sp>
      <p:sp>
        <p:nvSpPr>
          <p:cNvPr id="26627" name="Content Placeholder 2"/>
          <p:cNvSpPr>
            <a:spLocks noGrp="1"/>
          </p:cNvSpPr>
          <p:nvPr>
            <p:ph idx="1"/>
          </p:nvPr>
        </p:nvSpPr>
        <p:spPr>
          <a:xfrm>
            <a:off x="400050" y="1600200"/>
            <a:ext cx="8801100" cy="4191000"/>
          </a:xfrm>
        </p:spPr>
        <p:txBody>
          <a:bodyPr/>
          <a:lstStyle/>
          <a:p>
            <a:pPr marL="53975" indent="0" eaLnBrk="1" hangingPunct="1">
              <a:buFont typeface="Arial" charset="0"/>
              <a:buNone/>
              <a:defRPr/>
            </a:pPr>
            <a:r>
              <a:rPr lang="en-US" altLang="en-US" sz="2800" i="1" dirty="0">
                <a:latin typeface="Arial" charset="0"/>
                <a:cs typeface="Arial" charset="0"/>
              </a:rPr>
              <a:t>Cahill</a:t>
            </a:r>
            <a:r>
              <a:rPr lang="en-US" altLang="en-US" sz="2800" dirty="0">
                <a:latin typeface="Arial" charset="0"/>
                <a:cs typeface="Arial" charset="0"/>
              </a:rPr>
              <a:t> summary judgment:</a:t>
            </a:r>
          </a:p>
          <a:p>
            <a:pPr marL="53975" indent="0" eaLnBrk="1" hangingPunct="1">
              <a:buFont typeface="Arial" charset="0"/>
              <a:buNone/>
              <a:defRPr/>
            </a:pPr>
            <a:r>
              <a:rPr lang="en-US" altLang="en-US" sz="2800" dirty="0">
                <a:latin typeface="Arial" charset="0"/>
                <a:cs typeface="Arial" charset="0"/>
              </a:rPr>
              <a:t>“On the basis of the undisputed facts, we conclude that under section 2703(a)(1) the split-dollar agreements, and specifically the provisions that prevent decedent from immediately withdrawing his investment, are agreements to acquire or use property at a price less than fair market value.”</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00050" y="304800"/>
            <a:ext cx="7280275" cy="1130300"/>
          </a:xfrm>
        </p:spPr>
        <p:txBody>
          <a:bodyPr/>
          <a:lstStyle/>
          <a:p>
            <a:pPr eaLnBrk="1" hangingPunct="1"/>
            <a:r>
              <a:rPr lang="en-US" altLang="en-US" sz="2800"/>
              <a:t>Very Significant Discounts Led to Adverse 2036, 2038, 2703 Rulings</a:t>
            </a:r>
          </a:p>
        </p:txBody>
      </p:sp>
      <p:sp>
        <p:nvSpPr>
          <p:cNvPr id="26627" name="Content Placeholder 2"/>
          <p:cNvSpPr>
            <a:spLocks noGrp="1"/>
          </p:cNvSpPr>
          <p:nvPr>
            <p:ph idx="1"/>
          </p:nvPr>
        </p:nvSpPr>
        <p:spPr>
          <a:xfrm>
            <a:off x="400049" y="1600200"/>
            <a:ext cx="8820151" cy="4572000"/>
          </a:xfrm>
        </p:spPr>
        <p:txBody>
          <a:bodyPr/>
          <a:lstStyle/>
          <a:p>
            <a:pPr marL="53975" indent="0" eaLnBrk="1" hangingPunct="1">
              <a:buFont typeface="Arial" charset="0"/>
              <a:buNone/>
              <a:defRPr/>
            </a:pPr>
            <a:r>
              <a:rPr lang="en-US" altLang="en-US" sz="2800" i="1" dirty="0">
                <a:latin typeface="Arial" charset="0"/>
                <a:cs typeface="Arial" charset="0"/>
              </a:rPr>
              <a:t>Cahill</a:t>
            </a:r>
            <a:r>
              <a:rPr lang="en-US" altLang="en-US" sz="2800" dirty="0">
                <a:latin typeface="Arial" charset="0"/>
                <a:cs typeface="Arial" charset="0"/>
              </a:rPr>
              <a:t> summary judgment:</a:t>
            </a:r>
          </a:p>
          <a:p>
            <a:pPr marL="53975" indent="0" eaLnBrk="1" hangingPunct="1">
              <a:buFont typeface="Arial" charset="0"/>
              <a:buNone/>
              <a:defRPr/>
            </a:pPr>
            <a:r>
              <a:rPr lang="en-US" altLang="en-US" sz="2800" dirty="0">
                <a:latin typeface="Arial" charset="0"/>
                <a:cs typeface="Arial" charset="0"/>
              </a:rPr>
              <a:t>“Next, it is clear that under section 2703(a)(2) the split-dollar agreements, and specifically MB Trust’s ability to prevent termination, also significantly restrict decedent’s right to use the termination rights.  The split-dollar agreements, taken as a whole, clearly restrict decedent’s right to terminate the agreements and withdraw his investment from these arrangements.”</a:t>
            </a:r>
          </a:p>
          <a:p>
            <a:pPr marL="396875" eaLnBrk="1" hangingPunct="1">
              <a:buFont typeface="Arial" charset="0"/>
              <a:buChar char="•"/>
              <a:defRPr/>
            </a:pPr>
            <a:endParaRPr lang="en-US" altLang="en-US" dirty="0">
              <a:latin typeface="Arial" charset="0"/>
              <a:cs typeface="Arial"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00050" y="304800"/>
            <a:ext cx="7280275" cy="1130300"/>
          </a:xfrm>
        </p:spPr>
        <p:txBody>
          <a:bodyPr/>
          <a:lstStyle/>
          <a:p>
            <a:pPr eaLnBrk="1" hangingPunct="1"/>
            <a:r>
              <a:rPr lang="en-US" altLang="en-US" sz="2800"/>
              <a:t>Very Significant Discounts Led to Adverse 2036, 2038, 2703 Rulings</a:t>
            </a:r>
          </a:p>
        </p:txBody>
      </p:sp>
      <p:sp>
        <p:nvSpPr>
          <p:cNvPr id="26627" name="Content Placeholder 2"/>
          <p:cNvSpPr>
            <a:spLocks noGrp="1"/>
          </p:cNvSpPr>
          <p:nvPr>
            <p:ph idx="1"/>
          </p:nvPr>
        </p:nvSpPr>
        <p:spPr>
          <a:xfrm>
            <a:off x="400049" y="1600200"/>
            <a:ext cx="8820151" cy="4572000"/>
          </a:xfrm>
        </p:spPr>
        <p:txBody>
          <a:bodyPr/>
          <a:lstStyle/>
          <a:p>
            <a:pPr marL="53975" indent="0" eaLnBrk="1" hangingPunct="1">
              <a:buFont typeface="Arial" charset="0"/>
              <a:buNone/>
              <a:defRPr/>
            </a:pPr>
            <a:r>
              <a:rPr lang="en-US" altLang="en-US" sz="3600" i="1" dirty="0">
                <a:latin typeface="Arial" charset="0"/>
                <a:cs typeface="Arial" charset="0"/>
              </a:rPr>
              <a:t>Cahill</a:t>
            </a:r>
            <a:r>
              <a:rPr lang="en-US" altLang="en-US" sz="3600" dirty="0">
                <a:latin typeface="Arial" charset="0"/>
                <a:cs typeface="Arial" charset="0"/>
              </a:rPr>
              <a:t> result:</a:t>
            </a:r>
          </a:p>
          <a:p>
            <a:pPr marL="53975" indent="0" eaLnBrk="1" hangingPunct="1">
              <a:buFont typeface="Arial" charset="0"/>
              <a:buNone/>
              <a:defRPr/>
            </a:pPr>
            <a:r>
              <a:rPr lang="en-US" altLang="en-US" sz="3600" dirty="0">
                <a:latin typeface="Arial" charset="0"/>
                <a:cs typeface="Arial" charset="0"/>
              </a:rPr>
              <a:t>Parties settled on December 12, 2018, with the estate paying $2,123,508 in estate tax and $424,702 in Code § 6662(h) penalties (but no Code § 6662(a) penalties).</a:t>
            </a:r>
          </a:p>
        </p:txBody>
      </p:sp>
    </p:spTree>
    <p:extLst>
      <p:ext uri="{BB962C8B-B14F-4D97-AF65-F5344CB8AC3E}">
        <p14:creationId xmlns:p14="http://schemas.microsoft.com/office/powerpoint/2010/main" val="10953618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00050" y="304800"/>
            <a:ext cx="7280275" cy="1130300"/>
          </a:xfrm>
        </p:spPr>
        <p:txBody>
          <a:bodyPr/>
          <a:lstStyle/>
          <a:p>
            <a:pPr eaLnBrk="1" hangingPunct="1"/>
            <a:r>
              <a:rPr lang="en-US" altLang="en-US" sz="2800"/>
              <a:t>Planning in Light of </a:t>
            </a:r>
            <a:r>
              <a:rPr lang="en-US" altLang="en-US" sz="2800" i="1"/>
              <a:t>Morrissette</a:t>
            </a:r>
            <a:r>
              <a:rPr lang="en-US" altLang="en-US" sz="2800"/>
              <a:t> and </a:t>
            </a:r>
            <a:r>
              <a:rPr lang="en-US" altLang="en-US" sz="2800" i="1"/>
              <a:t>Cahill</a:t>
            </a:r>
          </a:p>
        </p:txBody>
      </p:sp>
      <p:sp>
        <p:nvSpPr>
          <p:cNvPr id="62467" name="Content Placeholder 2"/>
          <p:cNvSpPr>
            <a:spLocks noGrp="1"/>
          </p:cNvSpPr>
          <p:nvPr>
            <p:ph idx="1"/>
          </p:nvPr>
        </p:nvSpPr>
        <p:spPr>
          <a:xfrm>
            <a:off x="400050" y="1600200"/>
            <a:ext cx="8801100" cy="4191000"/>
          </a:xfrm>
        </p:spPr>
        <p:txBody>
          <a:bodyPr/>
          <a:lstStyle/>
          <a:p>
            <a:pPr marL="396875" eaLnBrk="1" hangingPunct="1"/>
            <a:r>
              <a:rPr lang="en-US" altLang="en-US" dirty="0"/>
              <a:t>Whether </a:t>
            </a:r>
            <a:r>
              <a:rPr lang="en-US" altLang="en-US" i="1" dirty="0"/>
              <a:t>Cahill</a:t>
            </a:r>
            <a:r>
              <a:rPr lang="en-US" altLang="en-US" dirty="0"/>
              <a:t> is right or wrong from a technical legal argument, it seems to signal that, at the very least, the Tax Court will apply a smell test to highly discounted split-dollar arrangements</a:t>
            </a:r>
          </a:p>
          <a:p>
            <a:pPr marL="396875" eaLnBrk="1" hangingPunct="1"/>
            <a:r>
              <a:rPr lang="en-US" altLang="en-US" dirty="0"/>
              <a:t>Based on </a:t>
            </a:r>
            <a:r>
              <a:rPr lang="en-US" altLang="en-US" i="1" dirty="0"/>
              <a:t>Cahill</a:t>
            </a:r>
            <a:r>
              <a:rPr lang="en-US" altLang="en-US" dirty="0"/>
              <a:t>, </a:t>
            </a:r>
            <a:r>
              <a:rPr lang="en-US" altLang="en-US" i="1" dirty="0"/>
              <a:t>Morrissette</a:t>
            </a:r>
            <a:r>
              <a:rPr lang="en-US" altLang="en-US" dirty="0"/>
              <a:t> denied the taxpayer’s summary judgment motion re Code § 2036</a:t>
            </a:r>
          </a:p>
          <a:p>
            <a:pPr marL="396875" eaLnBrk="1" hangingPunct="1"/>
            <a:endParaRPr lang="en-US"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5104</TotalTime>
  <Words>9708</Words>
  <Application>Microsoft Office PowerPoint</Application>
  <PresentationFormat>Custom</PresentationFormat>
  <Paragraphs>480</Paragraphs>
  <Slides>102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102</vt:i4>
      </vt:variant>
    </vt:vector>
  </HeadingPairs>
  <TitlesOfParts>
    <vt:vector size="109" baseType="lpstr">
      <vt:lpstr>Arial</vt:lpstr>
      <vt:lpstr>Book Antiqua</vt:lpstr>
      <vt:lpstr>Calibri</vt:lpstr>
      <vt:lpstr>Courier New</vt:lpstr>
      <vt:lpstr>Lucida Sans</vt:lpstr>
      <vt:lpstr>Wingdings</vt:lpstr>
      <vt:lpstr>Office Theme</vt:lpstr>
      <vt:lpstr>Life Insurance Tax Traps: Transfer for Value Rules and Entity-Owned Policies</vt:lpstr>
      <vt:lpstr>Overview - How Regulations Revamped Rules Governing Transfers of Life Insurance Policies (II.Q.4.b)</vt:lpstr>
      <vt:lpstr>How to Avoid Income Tax Traps for Life Insurance Used in Buy-sell Agreements</vt:lpstr>
      <vt:lpstr>Transfer for Value Rule (II.Q.4.b.)</vt:lpstr>
      <vt:lpstr>Regulations Under the Transfer-for-Value Rule (II.Q.4.b.i.)</vt:lpstr>
      <vt:lpstr>Transfer for Value Rule (II.Q.4.b.)</vt:lpstr>
      <vt:lpstr>Transfer for Value Rule (II.Q.4.b.)</vt:lpstr>
      <vt:lpstr>Effect of 2017 Tax Reform on Life Insurance (II.Q.4.b.)</vt:lpstr>
      <vt:lpstr>Regulations Under the Transfer-for-Value Rule (II.Q.4.b.ii.)</vt:lpstr>
      <vt:lpstr>Regulations Under the Transfer-for-Value Rule (II.Q.4.b.ii.)</vt:lpstr>
      <vt:lpstr>Reg. § 1.101-1(d)(3) “Family Member” (II.Q.4.b.ii.(b))</vt:lpstr>
      <vt:lpstr>Reg. § 1.101-1(d)(3) “Family Member” (II.Q.4.b.ii.(b))</vt:lpstr>
      <vt:lpstr>Reg. § 1.101-1(d)(2) “Substantial Business Relationship” (II.Q.4.b.ii.(b))</vt:lpstr>
      <vt:lpstr>Reg. § 1.101-1(d)(2) “Substantial Business Relationship” (II.Q.4.b.ii.(b))</vt:lpstr>
      <vt:lpstr>Reg. § 1.101-1(d)(2) “Substantial Business Relationship” (II.Q.4.b.ii.(b))</vt:lpstr>
      <vt:lpstr>Reg. § 1.101-1(d)(3) “Substantial Financial Relationship” (II.Q.4.b.ii.(b))</vt:lpstr>
      <vt:lpstr>Reg. § 1.101-1(d)(3) “Substantial Financial Relationship” (II.Q.4.b.ii.(b))</vt:lpstr>
      <vt:lpstr>Reg. § 1.101-1(d)(3) “Substantial Financial Relationship” (II.Q.4.b.ii.(b))</vt:lpstr>
      <vt:lpstr>Reg. § 1.101-1(d)(4) Special Rules (II.Q.4.b.ii.(b))</vt:lpstr>
      <vt:lpstr>Reg. § 1.101-1(d)(4) Special Rules (II.Q.4.b.ii.(b))</vt:lpstr>
      <vt:lpstr>Reg. § 1.101-1(f)(1) Beneficial Owner (II.Q.4.b.ii.(b))</vt:lpstr>
      <vt:lpstr>Reg. § 1.101-1(f)(1) Beneficial Owner (II.Q.4.b.ii.(b))</vt:lpstr>
      <vt:lpstr>Reg. § 1.101-1(c)(2) -  Deemed Not a Reportable Policy Sale (II.Q.4.b.ii.(b)) </vt:lpstr>
      <vt:lpstr>Reg. § 1.101-1(c)(2) -  Deemed Not a Reportable Policy Sale (II.Q.4.b.ii.(b)) </vt:lpstr>
      <vt:lpstr>Rules When Not a Reportable Policy Sale (II.Q.4.b.ii.(c)) </vt:lpstr>
      <vt:lpstr>Rule When Prior Reportable Policy Sale (II.Q.4.b.ii.(c)) </vt:lpstr>
      <vt:lpstr>Cleansing Policy (II.Q.4.b.ii.(c), (d))</vt:lpstr>
      <vt:lpstr>Cleansing Policy (II.Q.4.b.ii.(c), (d))</vt:lpstr>
      <vt:lpstr>Cleansing Policy (II.Q.4.b.ii.(c), (d))</vt:lpstr>
      <vt:lpstr>Reg. § 1.101-1(e)(1) Interest in a Life Insurance Contract (II.Q.4.b.ii.(a))</vt:lpstr>
      <vt:lpstr>Reg. § 1.101-1(e)(2) – Transfer of an Interest in a Life Insurance Contract (II.Q.4.b.ii.(a))</vt:lpstr>
      <vt:lpstr>Reg. § 1.101-1(e)(2) – Transfer of an Interest in a Life Insurance Contract (II.Q.4.b.ii.(a))</vt:lpstr>
      <vt:lpstr>Reg. § 1.101-1(e)(3) – Acquisition of an Interest in a Life Insurance Contract (II.Q.4.b.ii.(a))</vt:lpstr>
      <vt:lpstr>Reg. § 1.101-1(g) – Examples (II.Q.4.b.ii.)</vt:lpstr>
      <vt:lpstr>Reg. § 1.101-1(g)(1) – Example 1 (II.Q.4.b.ii.(d))</vt:lpstr>
      <vt:lpstr>Reg. § 1.101-1(g)(1) – Example 1 (II.Q.4.b.ii.(d))</vt:lpstr>
      <vt:lpstr>Reg. § 1.101-1(g)(2) – Example 2 (II.Q.4.b.ii.(d))</vt:lpstr>
      <vt:lpstr>Reg. § 1.101-1(g)(3) – Example 3 (II.Q.4.b.ii.(d))</vt:lpstr>
      <vt:lpstr>Reg. § 1.101-1(g)(4) – Example 4 (II.Q.4.b.ii.(d))</vt:lpstr>
      <vt:lpstr>Reg. § 1.101-1(g)(5) – Example 5 (II.Q.4.b.ii.(d))</vt:lpstr>
      <vt:lpstr>Reg. § 1.101-1(g)(5) – Example 5 (II.Q.4.b.ii.(d))</vt:lpstr>
      <vt:lpstr>Reg. § 1.101-1(g)(6) – Example 6 (II.Q.4.b.ii.(d))</vt:lpstr>
      <vt:lpstr>Reg. § 1.101-1(g)(7) – Example 7 Example 6 But With Bargain Sale (II.Q.4.b.ii.(d))</vt:lpstr>
      <vt:lpstr>Reg. § 1.101-1(g)(7) – Example 7 Example 6 But With Bargain Sale (II.Q.4.b.ii.(d))</vt:lpstr>
      <vt:lpstr>Reg. § 1.101-1(g)(7) – Example 7 Example 6 But With Bargain Sale (II.Q.4.b.ii.(d))</vt:lpstr>
      <vt:lpstr>Reg. § 1.101-1(g)(8) – Example 8 (II.Q.4.b.ii.(d))</vt:lpstr>
      <vt:lpstr>Reg. § 1.101-1(g)(8) – Example 8 (II.Q.4.b.ii.(d))</vt:lpstr>
      <vt:lpstr>Reg. § 1.101-1(g)(9) – Example 9 (II.Q.4.b.ii.(d))</vt:lpstr>
      <vt:lpstr>Reg. § 1.101-1(g)(9) – Example 9 (II.Q.4.b.ii.(d))</vt:lpstr>
      <vt:lpstr>Reg. § 1.101-1(g)(9) – Example 9 (II.Q.4.b.ii.(d))</vt:lpstr>
      <vt:lpstr>Reg. § 1.101-1(g)(10) – Example 10 (II.Q.4.b.ii.(c))</vt:lpstr>
      <vt:lpstr>Reg. § 1.101-1(g)(10) – Example 10 (II.Q.4.b.ii.(c))</vt:lpstr>
      <vt:lpstr>Reg. § 1.101-1(g)(11) – Example 11 (II.Q.4.b.ii.(c))</vt:lpstr>
      <vt:lpstr>Reg. § 1.101-1(g)(11) – Example 11 (II.Q.4.b.ii.(c))</vt:lpstr>
      <vt:lpstr>Reg. § 1.101-1(g)(12) – Example 12 (II.Q.4.b.ii.(c))</vt:lpstr>
      <vt:lpstr>Reg. § 1.101-1(g)(13) – Example 13 (II.Q.4.b.ii.(b))</vt:lpstr>
      <vt:lpstr>Reg. § 1.101-1(g)(13) – Example 13 (II.Q.4.b.ii.(b))</vt:lpstr>
      <vt:lpstr>Reg. § 1.101-1(g)(14) – Example 14 (II.Q.4.b.ii.(b))</vt:lpstr>
      <vt:lpstr>Reg. § 1.101-1(g)(14) – Example 14 (II.Q.4.b.ii.(b))</vt:lpstr>
      <vt:lpstr>Reg. § 1.101-1(g)(15) – Example 15 (II.Q.4.b.ii.(b))</vt:lpstr>
      <vt:lpstr>Reg. § 1.101-1(g)(15) – Example 15 (II.Q.4.b.ii.(b))</vt:lpstr>
      <vt:lpstr>Reg. § 1.101-1(g)(16) – Example 16 (II.Q.4.b.ii.(b))</vt:lpstr>
      <vt:lpstr>Reg. § 1.101-1(g)(16) – Example 16 (II.Q.4.b.ii.(b))</vt:lpstr>
      <vt:lpstr>Response to Comments on Bank-Owned Life Insurance (BOLI) (II.Q.4.b.ii.(b))</vt:lpstr>
      <vt:lpstr>Response to Comments on Bank-Owned Life Insurance (BOLI) (II.Q.4.b.ii.(b))</vt:lpstr>
      <vt:lpstr>Response to Comments on Bank-Owned Life Insurance (BOLI) (II.Q.4.b.ii.(b))</vt:lpstr>
      <vt:lpstr>Employer Owned Life Insurance Requirement To Avoid Income Taxation</vt:lpstr>
      <vt:lpstr>Employer Owned Life Insurance Requirements To Avoid Taxation</vt:lpstr>
      <vt:lpstr>Employer Owned Life Insurance Consent For Owner Who Is Not an Employee</vt:lpstr>
      <vt:lpstr>Employer Owned Life Insurance Consent For An Employee</vt:lpstr>
      <vt:lpstr>Employer Owned Life Insurance What To Do If You Don’t Have Notice</vt:lpstr>
      <vt:lpstr>Additional Concerns From Transferring A Policy Or Receiving Death Benefits </vt:lpstr>
      <vt:lpstr>Life Insurance LLC  (II.Q.4.i.)</vt:lpstr>
      <vt:lpstr>Succession Planning Using Redemptions When Parent is Living (II.M.4.e.ii.)</vt:lpstr>
      <vt:lpstr>Succession Planning Using Redemptions Funded by Life Insurance (II.M.4.e.iii.)</vt:lpstr>
      <vt:lpstr>Succession Planning Using Redemptions Funded by Life Insurance (II.M.4.e.iii.)</vt:lpstr>
      <vt:lpstr>Using Split-Dollar Arrangements to Finance Life Insurance (II.Q.4.f )</vt:lpstr>
      <vt:lpstr>Using Split-Dollar Arrangements to Finance Life Insurance (II.Q.4.f )</vt:lpstr>
      <vt:lpstr>Using Split-Dollar Arrangements to Finance Life Insurance (II.Q.4.f )</vt:lpstr>
      <vt:lpstr>Using Split-Dollar Arrangements to Finance Life Insurance (II.Q.4.f )</vt:lpstr>
      <vt:lpstr>Income and Gift Tax Effects of Using Split-dollar Arrangements (II.Q.4.f )</vt:lpstr>
      <vt:lpstr>Income and Gift Tax Effects of Using Split-dollar Arrangements (II.Q.4.f )</vt:lpstr>
      <vt:lpstr>Income and Gift Tax Effects of Using Split-dollar Arrangements (II.Q.4.f )</vt:lpstr>
      <vt:lpstr>Income and Gift Tax Effects of Using Split-dollar Arrangements (II.Q.4.f )</vt:lpstr>
      <vt:lpstr>Income and Gift Tax Effects of Using Split-dollar Arrangements (II.Q.4.f )</vt:lpstr>
      <vt:lpstr>Life Insurance - 2018 Developments</vt:lpstr>
      <vt:lpstr>Regulations' Failure to Require Consistent Reporting for Estate Tax Purposes</vt:lpstr>
      <vt:lpstr>How These Rules Apply When Different Generations Are Involved</vt:lpstr>
      <vt:lpstr>How These Rules Apply When Different Generations Are Involved</vt:lpstr>
      <vt:lpstr>How These Rules Apply When Different Generations Are Involved</vt:lpstr>
      <vt:lpstr>How These Rules Apply When Different Generations Are Involved</vt:lpstr>
      <vt:lpstr>How These Rules Apply When Different Generations Are Involved</vt:lpstr>
      <vt:lpstr>How These Rules Apply When Different Generations Are Involved</vt:lpstr>
      <vt:lpstr>Very Significant Discounts Led to Adverse 2036, 2038, 2703 Rulings</vt:lpstr>
      <vt:lpstr>Very Significant Discounts Led to Adverse 2036, 2038, 2703 Rulings</vt:lpstr>
      <vt:lpstr>Very Significant Discounts Led to Adverse 2036, 2038, 2703 Rulings</vt:lpstr>
      <vt:lpstr>Very Significant Discounts Led to Adverse 2036, 2038, 2703 Rulings</vt:lpstr>
      <vt:lpstr>Very Significant Discounts Led to Adverse 2036, 2038, 2703 Rulings</vt:lpstr>
      <vt:lpstr>Planning in Light of Morrissette and Cahill</vt:lpstr>
      <vt:lpstr>Planning in Light of Morrissette and Cahill</vt:lpstr>
      <vt:lpstr>Planning in Light of Morrissette and Cahill</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
  <dc:creator/>
  <cp:keywords/>
  <dc:description/>
  <cp:lastModifiedBy>joan hecker</cp:lastModifiedBy>
  <cp:revision>263</cp:revision>
  <cp:lastPrinted>2021-03-14T04:49:36Z</cp:lastPrinted>
  <dcterms:created xsi:type="dcterms:W3CDTF">2018-01-05T20:01:45Z</dcterms:created>
  <dcterms:modified xsi:type="dcterms:W3CDTF">2021-03-19T12:00:40Z</dcterms:modified>
  <cp:category/>
  <cp:contentStatus/>
  <cp:version>0</cp:version>
</cp:coreProperties>
</file>